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7" r:id="rId2"/>
    <p:sldId id="258" r:id="rId3"/>
    <p:sldId id="259" r:id="rId4"/>
    <p:sldId id="260" r:id="rId5"/>
    <p:sldId id="293" r:id="rId6"/>
    <p:sldId id="261" r:id="rId7"/>
    <p:sldId id="262" r:id="rId8"/>
    <p:sldId id="263" r:id="rId9"/>
    <p:sldId id="264" r:id="rId10"/>
    <p:sldId id="265" r:id="rId11"/>
    <p:sldId id="266" r:id="rId12"/>
    <p:sldId id="267" r:id="rId13"/>
    <p:sldId id="268" r:id="rId14"/>
    <p:sldId id="270" r:id="rId15"/>
    <p:sldId id="269" r:id="rId16"/>
    <p:sldId id="290" r:id="rId17"/>
    <p:sldId id="271" r:id="rId18"/>
    <p:sldId id="29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7" r:id="rId32"/>
    <p:sldId id="288" r:id="rId33"/>
    <p:sldId id="289" r:id="rId34"/>
    <p:sldId id="29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21" autoAdjust="0"/>
  </p:normalViewPr>
  <p:slideViewPr>
    <p:cSldViewPr>
      <p:cViewPr varScale="1">
        <p:scale>
          <a:sx n="92" d="100"/>
          <a:sy n="92" d="100"/>
        </p:scale>
        <p:origin x="-218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1E56FC-E2FF-4EDF-B964-79812551C462}" type="datetimeFigureOut">
              <a:rPr lang="en-US" smtClean="0"/>
              <a:t>11/5/2012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CFC1CA-003F-4174-8824-CE9A0939CE79}" type="slidenum">
              <a:rPr lang="en-US" smtClean="0"/>
              <a:t>‹#›</a:t>
            </a:fld>
            <a:endParaRPr lang="en-US"/>
          </a:p>
        </p:txBody>
      </p:sp>
    </p:spTree>
    <p:extLst>
      <p:ext uri="{BB962C8B-B14F-4D97-AF65-F5344CB8AC3E}">
        <p14:creationId xmlns:p14="http://schemas.microsoft.com/office/powerpoint/2010/main" val="1323851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Data Management &lt;c&gt; Real-time HIS requires both monitoring equipment as well as a data transmission</a:t>
            </a:r>
            <a:r>
              <a:rPr lang="en-US" baseline="0" dirty="0" smtClean="0"/>
              <a:t> solution. &lt;c&gt; Data transmission solutions ideal for India include &lt;c&gt; GSM/GPRS otherwise known as the mobile phone network, &lt;c&gt; INSAT, which is the Indian Meteorological Satellite that has a transponder for data relay from remote ground stations  &lt;c&gt; VSAT, which is a private satellite that offers TCP/IP connectivity.  There are other data transmission solutions, though this list is suitable for our description. </a:t>
            </a:r>
          </a:p>
          <a:p>
            <a:endParaRPr lang="en-US" baseline="0" dirty="0" smtClean="0"/>
          </a:p>
          <a:p>
            <a:r>
              <a:rPr lang="en-US" baseline="0" dirty="0" smtClean="0"/>
              <a:t>&lt;c&gt; Data center components can be acquired separately, but the data reception solution must be part of your HIS procurement, otherwise there will be no way to commission an operating HIS.  A computer system should be included to &lt;c&gt; collect data over the Internet from the GSM/GPRS data transmissions, or &lt;c&gt; a ground station to collect data that is being relayed through INSAT,  or a &lt;c&gt; Master control station, to collect data being transmitted through VSAT.  By the way, VSAT can also operate over an Internet connection, for the ground receive aspect of the operation.  The transmissions from the field will however go through the VSAT satellite and then relayed to the providers ground station, and then relayed over the internet to your data center.</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3</a:t>
            </a:fld>
            <a:endParaRPr lang="en-US"/>
          </a:p>
        </p:txBody>
      </p:sp>
    </p:spTree>
    <p:extLst>
      <p:ext uri="{BB962C8B-B14F-4D97-AF65-F5344CB8AC3E}">
        <p14:creationId xmlns:p14="http://schemas.microsoft.com/office/powerpoint/2010/main" val="3804423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Tables and Reports.</a:t>
            </a:r>
            <a:r>
              <a:rPr lang="en-US" baseline="0" dirty="0" smtClean="0"/>
              <a:t>  &lt;c&gt; This is an example of a table of water levels that can be extracted from a web based visualization tool.  This example is taken from Water Survey of Canada, which is part of Environment Canada.  &lt;c&gt; You will note that the real-time web page has a disclaimer, which is typical of web sites that present raw data.  </a:t>
            </a:r>
          </a:p>
          <a:p>
            <a:endParaRPr lang="en-US" baseline="0" dirty="0" smtClean="0"/>
          </a:p>
          <a:p>
            <a:r>
              <a:rPr lang="en-US" baseline="0" dirty="0" smtClean="0"/>
              <a:t>This web page allows you to select &lt;c&gt; a data category, where you can select either real-time or historical data.  You can select the &lt;c&gt; parameter (pause) &lt;c&gt; as well as the sensor.  Data is neatly organized in columns, with &lt;c&gt; the first column to the left providing the date and time stamp, (pause) &lt;c&gt; the next column to the right providing the water level reading,  (pause) &lt;c&gt; and the next column to the right providing river discharge.</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13</a:t>
            </a:fld>
            <a:endParaRPr lang="en-US"/>
          </a:p>
        </p:txBody>
      </p:sp>
    </p:spTree>
    <p:extLst>
      <p:ext uri="{BB962C8B-B14F-4D97-AF65-F5344CB8AC3E}">
        <p14:creationId xmlns:p14="http://schemas.microsoft.com/office/powerpoint/2010/main" val="3465925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Plots.</a:t>
            </a:r>
            <a:r>
              <a:rPr lang="en-US" baseline="0" dirty="0" smtClean="0"/>
              <a:t>  &lt;c&gt; here is the same website from Environment Canada showing a web page that allows for the plotting of data.  This type of capability should be part of your HIS, and available as a web page, like this one.  This site allows you to enter &lt;c&gt; the data category.  For instance, the data category can be either real-time, or historical.  There is an entry &lt;c&gt; for the parameter that you wish to display, in fact this web page allows you to &lt;c&gt; enter a second parameter.  &lt;c&gt; the date range is also a field to be entered, and after all of these items are entered, &lt;c&gt; the web site yields a plot with what you have requested.</a:t>
            </a:r>
          </a:p>
          <a:p>
            <a:endParaRPr lang="en-US" baseline="0" dirty="0" smtClean="0"/>
          </a:p>
          <a:p>
            <a:r>
              <a:rPr lang="en-US" baseline="0" dirty="0" smtClean="0"/>
              <a:t>I have chosen this example because of the ease of use in rendering plots.</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14</a:t>
            </a:fld>
            <a:endParaRPr lang="en-US"/>
          </a:p>
        </p:txBody>
      </p:sp>
    </p:spTree>
    <p:extLst>
      <p:ext uri="{BB962C8B-B14F-4D97-AF65-F5344CB8AC3E}">
        <p14:creationId xmlns:p14="http://schemas.microsoft.com/office/powerpoint/2010/main" val="3421773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Interface.  The following screen</a:t>
            </a:r>
            <a:r>
              <a:rPr lang="en-US" baseline="0" dirty="0" smtClean="0"/>
              <a:t> shot shows an example of an excellent map application, that allows a variety of data to be displayed, along with data that is received by data exchange from another agency.  </a:t>
            </a:r>
          </a:p>
          <a:p>
            <a:r>
              <a:rPr lang="en-US" baseline="0" dirty="0" smtClean="0"/>
              <a:t>Again, this screen allows entry of fields so that the user can have the map of interest provided by the web site.  In the upper left corner &lt;c&gt; the user can select the precise area to be mapped, as the default would be the entire project area.  The second input &lt;c&gt; indicates the measurement that is desired, and the &lt;c&gt; third input is the station name for the graph that is to be displayed.  the entire stream flow network is plotted, and is indicated &lt;c&gt; by the red arrows.  </a:t>
            </a:r>
          </a:p>
          <a:p>
            <a:r>
              <a:rPr lang="en-US" baseline="0" dirty="0" smtClean="0"/>
              <a:t>This system &lt;c&gt; has integrated weather radar from the national meteorological center (acquired through data exchange) and displayed this on the map.  The final panel &lt;c&gt; is a plot with indications a high water for the station that was chosen in the upper left selection box.</a:t>
            </a:r>
            <a:endParaRPr lang="en-US" dirty="0"/>
          </a:p>
        </p:txBody>
      </p:sp>
      <p:sp>
        <p:nvSpPr>
          <p:cNvPr id="4" name="Slide Number Placeholder 3"/>
          <p:cNvSpPr>
            <a:spLocks noGrp="1"/>
          </p:cNvSpPr>
          <p:nvPr>
            <p:ph type="sldNum" sz="quarter" idx="10"/>
          </p:nvPr>
        </p:nvSpPr>
        <p:spPr/>
        <p:txBody>
          <a:bodyPr/>
          <a:lstStyle/>
          <a:p>
            <a:fld id="{045EAB60-8317-4112-AAC3-C9866035B2E5}" type="slidenum">
              <a:rPr lang="en-US" smtClean="0"/>
              <a:t>15</a:t>
            </a:fld>
            <a:endParaRPr lang="en-US"/>
          </a:p>
        </p:txBody>
      </p:sp>
    </p:spTree>
    <p:extLst>
      <p:ext uri="{BB962C8B-B14F-4D97-AF65-F5344CB8AC3E}">
        <p14:creationId xmlns:p14="http://schemas.microsoft.com/office/powerpoint/2010/main" val="164692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sites are examples of water information portals.</a:t>
            </a:r>
            <a:r>
              <a:rPr lang="en-US" baseline="0" dirty="0" smtClean="0"/>
              <a:t>  These portals display data in numerous forms from real-time reporting remote stations.</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16</a:t>
            </a:fld>
            <a:endParaRPr lang="en-US"/>
          </a:p>
        </p:txBody>
      </p:sp>
    </p:spTree>
    <p:extLst>
      <p:ext uri="{BB962C8B-B14F-4D97-AF65-F5344CB8AC3E}">
        <p14:creationId xmlns:p14="http://schemas.microsoft.com/office/powerpoint/2010/main" val="1131553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Dissemination Module.</a:t>
            </a:r>
            <a:r>
              <a:rPr lang="en-US" baseline="0" dirty="0" smtClean="0"/>
              <a:t> &lt;c&gt; Data exchange and dissemination can occur through a push or pull technology.  &lt;c&gt; This visual demonstrates both push and pull technologies.  &lt;c&gt; A push technology is where the server that is immediately collecting data sends the data, or some form of the data to the user.   &lt;c&gt; Pull technology is where the &lt;v&gt; user requests data from the server and &lt;c&gt;the server returns the data requested.  &lt;c&gt; A website is a good example of a pull technology, where the use requests data from the website.  &lt;c&gt; SMS TEXT messages triggered by alarm conditions that are evaluated automatically by server side software is an example of Push technology.  Push technology should be employed  in the development of an early warning system.  Push technology should also be utilized when exchanging data with partners, as it provides a time efficient method of data dissemination.</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17</a:t>
            </a:fld>
            <a:endParaRPr lang="en-US"/>
          </a:p>
        </p:txBody>
      </p:sp>
    </p:spTree>
    <p:extLst>
      <p:ext uri="{BB962C8B-B14F-4D97-AF65-F5344CB8AC3E}">
        <p14:creationId xmlns:p14="http://schemas.microsoft.com/office/powerpoint/2010/main" val="967191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Exchange</a:t>
            </a:r>
            <a:r>
              <a:rPr lang="en-US" baseline="0" dirty="0" smtClean="0"/>
              <a:t> and Dissemination.  Real-time data exchange can multiply the benefits of an HIS.  Information can be moved automatically to and from other HIS platforms.  HIS communication and data sharing can save costs by making data much more effective.  In the example below, we have a &lt;c&gt; HIS, the HIS can &lt;c&gt; exchange data to the web portal, and also &lt;c&gt; exchange data with the DSS, &lt;c&gt; and exchange data with research and development units, &lt;c&gt; or IMD, or &lt;c&gt; an early warning system, or &lt;c&gt; CWC, or, &lt;c&gt; a cooperating State Office, or &lt;c&gt; any other cooperating entity.  By moving the data in such a way, the benefits of the data can be multiplied as many institutions can benefit from a data stream that is shared. </a:t>
            </a:r>
          </a:p>
          <a:p>
            <a:endParaRPr lang="en-US" baseline="0" dirty="0" smtClean="0"/>
          </a:p>
          <a:p>
            <a:r>
              <a:rPr lang="en-US" baseline="0" dirty="0" smtClean="0"/>
              <a:t>As you can see, Data exchange involving an HIS, especially a centralized HIS, performs as a wheel, where information moves from the hub to the outer rings, and from the outer rings to the hub.  One of the systems on the outer ring can exchange information with the HIS, and the HIS can then store the data and exchange the data with another data exchange partner.</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18</a:t>
            </a:fld>
            <a:endParaRPr lang="en-US"/>
          </a:p>
        </p:txBody>
      </p:sp>
    </p:spTree>
    <p:extLst>
      <p:ext uri="{BB962C8B-B14F-4D97-AF65-F5344CB8AC3E}">
        <p14:creationId xmlns:p14="http://schemas.microsoft.com/office/powerpoint/2010/main" val="3476103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Ancillary Software Modules.  You shouldn’t forget to specify software that will help in securing your computer</a:t>
            </a:r>
            <a:r>
              <a:rPr lang="en-US" baseline="0" dirty="0" smtClean="0"/>
              <a:t> network, as well as securing your data.  &lt;c&gt; Virus protection should be specified, along with &lt;c&gt; backup devices with backup software will help help protect your information.  Most server class computer systems come with remote assistance, where a technician that may be remotely located can help you troubleshoot your system.</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19</a:t>
            </a:fld>
            <a:endParaRPr lang="en-US"/>
          </a:p>
        </p:txBody>
      </p:sp>
    </p:spTree>
    <p:extLst>
      <p:ext uri="{BB962C8B-B14F-4D97-AF65-F5344CB8AC3E}">
        <p14:creationId xmlns:p14="http://schemas.microsoft.com/office/powerpoint/2010/main" val="2611979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Hardware components and Principles of HIS management System.  This slide presents</a:t>
            </a:r>
            <a:r>
              <a:rPr lang="en-US" baseline="0" dirty="0" smtClean="0"/>
              <a:t> information on components required for your HIS computer system.  The HIS computer system usually consists of &lt;c&gt; rack mount computer servers, and &lt;c&gt; an uninterruptable power supply, &lt;c&gt; internet service, and &lt;c&gt; modems, routers, switches and hubs  a &lt;c&gt; backup power source if continuous operation is required, and &lt;c&gt; power and environmental conditioning.  This slide serves as reminder of the components required.  These components will be further described in the following slides.</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20</a:t>
            </a:fld>
            <a:endParaRPr lang="en-US"/>
          </a:p>
        </p:txBody>
      </p:sp>
    </p:spTree>
    <p:extLst>
      <p:ext uri="{BB962C8B-B14F-4D97-AF65-F5344CB8AC3E}">
        <p14:creationId xmlns:p14="http://schemas.microsoft.com/office/powerpoint/2010/main" val="116332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slide is an example of the typical components in a Internet/Intranet network.  The purpose of this slide is to provide general knowledge of components that support a network working over TCP/IP and the Internet.  If these components need to be procured, then you will have a general idea on the purpose of each component.   &lt;Laser Pointer&gt;  Starting from the Internet, the connectivity from the internet enters the agencies domain through a modem, which is directly fed to a router.  The router can act as a hardware firewall, eliminating traffic that is not authorized.  From the router, the information goes to a switch (if you have many devices) or a hub, if you only have a few devices.  The switch allows for a single connection point for all of your devices, making connection between the Internet and the particular Internet device within the agencies domain.  Devices that can be connected to a Switch include Servers (I recommend Rack mount Servers), workstations, desktop computers, printers, and other access points (more switches or a wireless access point).  </a:t>
            </a:r>
          </a:p>
          <a:p>
            <a:endParaRPr lang="en-US" baseline="0" dirty="0" smtClean="0"/>
          </a:p>
          <a:p>
            <a:r>
              <a:rPr lang="en-US" baseline="0" dirty="0" smtClean="0"/>
              <a:t>I would recommend that an Information Technology specialist that works for your agency be included on the team that is building your specifications.</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21</a:t>
            </a:fld>
            <a:endParaRPr lang="en-US"/>
          </a:p>
        </p:txBody>
      </p:sp>
    </p:spTree>
    <p:extLst>
      <p:ext uri="{BB962C8B-B14F-4D97-AF65-F5344CB8AC3E}">
        <p14:creationId xmlns:p14="http://schemas.microsoft.com/office/powerpoint/2010/main" val="2243627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Rack Mount Servers.  What is a rack</a:t>
            </a:r>
            <a:r>
              <a:rPr lang="en-US" baseline="0" dirty="0" smtClean="0"/>
              <a:t> mount server?  Why is a rack mount server preferred over lets say a desktop server, or a tower server?  &lt;c&gt; A computer rack offers a well organized solution and security for computer systems.  &lt;c&gt; The computer rack (which is a cabinet) should come with the rails which are used to secure the hardware device to the rack, and a power strip that serves has a very high quality surge protector.  &lt;c&gt; Modems, Routers, Switches, Hubs, and a UPS are items that are typically mounted in the computer rack.</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22</a:t>
            </a:fld>
            <a:endParaRPr lang="en-US"/>
          </a:p>
        </p:txBody>
      </p:sp>
    </p:spTree>
    <p:extLst>
      <p:ext uri="{BB962C8B-B14F-4D97-AF65-F5344CB8AC3E}">
        <p14:creationId xmlns:p14="http://schemas.microsoft.com/office/powerpoint/2010/main" val="391879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Modernized HIS Data Flow.  This diagram has been prepared to show</a:t>
            </a:r>
            <a:r>
              <a:rPr lang="en-US" baseline="0" dirty="0" smtClean="0"/>
              <a:t> the flow of information once the data has arrived in your HIS Data Center. &lt;c&gt; data is received by the data reception system and &lt;c&gt; passed on to the data base in raw form.  &lt;c&gt; Data which is collected would be immediately posted on a web site as provisional data, and noting that the data is subject to change.</a:t>
            </a:r>
          </a:p>
          <a:p>
            <a:endParaRPr lang="en-US" baseline="0" dirty="0" smtClean="0"/>
          </a:p>
          <a:p>
            <a:r>
              <a:rPr lang="en-US" baseline="0" dirty="0" smtClean="0"/>
              <a:t>&lt;c&gt; The data would also simultaneously flow to what could be a decision support system.  The DSS would initially &lt;c&gt; Filter the data, removing artifacts, and then submit the information to &lt;c&gt; a flood forecast scheme, after which the &lt;c&gt; forecast would be disseminated and stored.</a:t>
            </a:r>
          </a:p>
          <a:p>
            <a:endParaRPr lang="en-US" baseline="0" dirty="0" smtClean="0"/>
          </a:p>
          <a:p>
            <a:r>
              <a:rPr lang="en-US" baseline="0" dirty="0" smtClean="0"/>
              <a:t>&lt;c&gt; a third route for the data would be a Quality Assurance and Archiving function, which would serve the purpose of providing “data for record”, </a:t>
            </a:r>
            <a:r>
              <a:rPr lang="en-US" baseline="0" dirty="0" err="1" smtClean="0"/>
              <a:t>otherwrise</a:t>
            </a:r>
            <a:r>
              <a:rPr lang="en-US" baseline="0" dirty="0" smtClean="0"/>
              <a:t> known as the best data available.  In this process, the &lt;c&gt; data would be subjected to review, and employing a &lt;c&gt; time series data quality control system.  &lt;c&gt; data would then be placed in a data base, and delivered by the web server.  &lt;c&gt; The basis for the quality assurance will be maintenance logs produced during field visits.  These logs must make their way back to the HIS so that the information can be processed in developing the best data set possible.</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5</a:t>
            </a:fld>
            <a:endParaRPr lang="en-US"/>
          </a:p>
        </p:txBody>
      </p:sp>
    </p:spTree>
    <p:extLst>
      <p:ext uri="{BB962C8B-B14F-4D97-AF65-F5344CB8AC3E}">
        <p14:creationId xmlns:p14="http://schemas.microsoft.com/office/powerpoint/2010/main" val="1572257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a:t>
            </a:r>
            <a:r>
              <a:rPr lang="en-US" baseline="0" dirty="0" smtClean="0"/>
              <a:t> a typical rack that holds the Data Center Components.  The racks can stand 6ft high, and will be used to house your &lt;c&gt; router which will serve as your firewall, and &lt;c&gt; the computer switch, and &lt;c&gt; Patch Panel, &lt;c&gt; The data collection Server, &lt;c&gt; Disk Array for the data collection server, &lt;c&gt; Keyboard and Monitor that can be used for all servers and components placed in the rack &lt;c&gt; the application server, &lt;c&gt; the disk array for the application server, &lt;c&gt; The web server, &lt;c&gt; the disk array for the web server, and the UPS.</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23</a:t>
            </a:fld>
            <a:endParaRPr lang="en-US"/>
          </a:p>
        </p:txBody>
      </p:sp>
    </p:spTree>
    <p:extLst>
      <p:ext uri="{BB962C8B-B14F-4D97-AF65-F5344CB8AC3E}">
        <p14:creationId xmlns:p14="http://schemas.microsoft.com/office/powerpoint/2010/main" val="4213418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Computers and Function.</a:t>
            </a:r>
            <a:r>
              <a:rPr lang="en-US" baseline="0" dirty="0" smtClean="0"/>
              <a:t>  I generally recommend three servers to support the HIS activities.  The advantage of three servers over a single server comes with the concept of distributed process.  The servers are separated by function, with the &lt;c&gt; first server being the Data Collection Server.  The data collection server it the point from which your remotely collected and transmitted data enter the data center. It is recommended to keep this separate, which will make the load on the computer static.  In this way we can assure there will be the resources necessary to collect the information, and pass the information on to the data base.</a:t>
            </a:r>
          </a:p>
          <a:p>
            <a:endParaRPr lang="en-US" baseline="0" dirty="0" smtClean="0"/>
          </a:p>
          <a:p>
            <a:r>
              <a:rPr lang="en-US" baseline="0" dirty="0" smtClean="0"/>
              <a:t>&lt;c&gt; The next server is the Data Processing (also known as the Data Application Server).  This will hold the data base and all software components used to perform quality control checks of the data, such as the Time Series Software.  &lt;c&gt; The next server is the Web Server.  It is very important to keep this server separate.  Internet traffic can be very dynamic.  You never want the internet traffic interfering with data collection, data processing, or internal use of the information.  For this reason the Web Server is kept separate.</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24</a:t>
            </a:fld>
            <a:endParaRPr lang="en-US"/>
          </a:p>
        </p:txBody>
      </p:sp>
    </p:spTree>
    <p:extLst>
      <p:ext uri="{BB962C8B-B14F-4D97-AF65-F5344CB8AC3E}">
        <p14:creationId xmlns:p14="http://schemas.microsoft.com/office/powerpoint/2010/main" val="1990045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Uninterruptable</a:t>
            </a:r>
            <a:r>
              <a:rPr lang="en-US" baseline="0" dirty="0" smtClean="0"/>
              <a:t> Power Supply, also known as a UPS. &lt;c&gt; The UPS provides short term power supply during a power outage.  &lt;c&gt;  </a:t>
            </a:r>
            <a:r>
              <a:rPr lang="en-US" dirty="0" smtClean="0"/>
              <a:t>Only servers and systems necessary should be placed on the UPS.  Lights, air conditioners, and other items of convenience should not be on the UPS supporting the Computer Equipment</a:t>
            </a:r>
            <a:r>
              <a:rPr lang="en-US" baseline="0" dirty="0" smtClean="0"/>
              <a:t>  &lt;c&gt; there is usually not more than 20 minutes of reserve power &lt;c&gt; this is generally enough time to switch to another power source, such as a backup electrical generator.  &lt;c&gt; The UPS also offers surge protection.  &lt;c&gt; your data center should have a UPS, so make certain you specify a UPS to support your technology related equipment.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&lt;c&gt; The UPS should be sized by the Bidder based on the equipment that the bidder has offered to supply.  It should be stated that the UPS must provide at least 20 minutes of electrical power in the event of a power outage.  You may indicate 40 minutes, if you want to make certain.  Again, the UPS should be based on equipment such as the modem, router, switch, servers, disk arrays, and the single keyboard/monitor that is used to communication with all three server. </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25</a:t>
            </a:fld>
            <a:endParaRPr lang="en-US"/>
          </a:p>
        </p:txBody>
      </p:sp>
    </p:spTree>
    <p:extLst>
      <p:ext uri="{BB962C8B-B14F-4D97-AF65-F5344CB8AC3E}">
        <p14:creationId xmlns:p14="http://schemas.microsoft.com/office/powerpoint/2010/main" val="366759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Internet Service.</a:t>
            </a:r>
            <a:r>
              <a:rPr lang="en-US" baseline="0" dirty="0" smtClean="0"/>
              <a:t>  Internet service is necessary if you wish to have your information accessed outside your agency, or if your data collection requires Internet Service.  &lt;c&gt; Internet service should be of high quality and possess high availability characteristics.  &lt;c&gt; If your HP-2 application provides services necessary to public safety, or the protection of property, then redundant internet service is highly recommended.  The redundant service, carried by a different internet provider, and possibly a different medium, will provide a backup in case on or the other internet service is unavailable.</a:t>
            </a:r>
          </a:p>
          <a:p>
            <a:endParaRPr lang="en-US" baseline="0" dirty="0" smtClean="0"/>
          </a:p>
          <a:p>
            <a:r>
              <a:rPr lang="en-US" baseline="0" dirty="0" smtClean="0"/>
              <a:t>&lt;c&gt; Intranet, which is the network that operates within and among your agencies computer systems, will only need routers, switches, and hubs.</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26</a:t>
            </a:fld>
            <a:endParaRPr lang="en-US"/>
          </a:p>
        </p:txBody>
      </p:sp>
    </p:spTree>
    <p:extLst>
      <p:ext uri="{BB962C8B-B14F-4D97-AF65-F5344CB8AC3E}">
        <p14:creationId xmlns:p14="http://schemas.microsoft.com/office/powerpoint/2010/main" val="1591799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Modems, Routers, Switches</a:t>
            </a:r>
            <a:r>
              <a:rPr lang="en-US" baseline="0" dirty="0" smtClean="0"/>
              <a:t> and Hubs. &lt;c&gt; As mentioned previously, the modem is usually the first connection point from the provider to your building.  &lt;c&gt; the router is used to route traffic through to your agencies network, and also &lt;c&gt; routes web traffic to the applicable web server, &lt;c&gt; routes ftp traffic (if you use FTP), to the server supporting FTP, and also &lt;c&gt; provides the very important function of blocking the use of unused ports from unwanted access.</a:t>
            </a:r>
          </a:p>
          <a:p>
            <a:endParaRPr lang="en-US" baseline="0" dirty="0" smtClean="0"/>
          </a:p>
          <a:p>
            <a:r>
              <a:rPr lang="en-US" baseline="0" dirty="0" smtClean="0"/>
              <a:t>&lt;c&gt; A switch/hub pass network traffic to devices on your agencies network.  &lt;c&gt; A hub is a multi-port repeater that allows you to connect numerous internet devices, such as workstations, printers, desktop, wireless devices, to the internet.  &lt;c&gt; a switch is a “smart” hub, which accelerates the movement of information by know which precise internet device is to receive the information.  Usually switches are most effective if you have hundreds of internet devices, while a hub will be suitable for very small networks.  I would suggest that the HP-2 implementing agencies invest in a Switch, with hubs being used as the network is extended to support 10 or fewer devices.</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27</a:t>
            </a:fld>
            <a:endParaRPr lang="en-US"/>
          </a:p>
        </p:txBody>
      </p:sp>
    </p:spTree>
    <p:extLst>
      <p:ext uri="{BB962C8B-B14F-4D97-AF65-F5344CB8AC3E}">
        <p14:creationId xmlns:p14="http://schemas.microsoft.com/office/powerpoint/2010/main" val="177172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Wireless Solutions.  Wireless access in your network can be very convenient, but also offers a threat to security,</a:t>
            </a:r>
            <a:r>
              <a:rPr lang="en-US" baseline="0" dirty="0" smtClean="0"/>
              <a:t> even though wireless connection points can be secured with encrypted passwords.  Generally &lt;c&gt; wireless solution provide computing portability, which is extremely useful if your agency uses laptops, or if the expense of running wires to each office is prohibitive.  &lt;c&gt; as mentioned, wireless solutions alleviates issues a implementing a wired topology, which can be expensive and time consuming (though generally more secure).  &lt;c&gt; the security issues surrounding wireless solutions include the fact that &lt;c&gt; wireless access is less secure than wired networks, but &lt;c&gt; wireless signals somewhat mitigate these access threats, as wireless signals can only be received over a generally short distance (usually less than 30m).  &lt;c&gt; As previously mention, the wireless solutions can implement access security, where users need to have a password.  This password is encrypted as it is transmitted through the wireless topology.</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28</a:t>
            </a:fld>
            <a:endParaRPr lang="en-US"/>
          </a:p>
        </p:txBody>
      </p:sp>
    </p:spTree>
    <p:extLst>
      <p:ext uri="{BB962C8B-B14F-4D97-AF65-F5344CB8AC3E}">
        <p14:creationId xmlns:p14="http://schemas.microsoft.com/office/powerpoint/2010/main" val="1021684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Backup Power Supply.  If your</a:t>
            </a:r>
            <a:r>
              <a:rPr lang="en-US" baseline="0" dirty="0" smtClean="0"/>
              <a:t> HIS serves a critical function, then you should consider procuring a backup power supply.  A backup power supply is different from a UPS, in that the backup power supplies power over extended time periods, which can last days, while a uninterruptable power supply is intended to provide power for short period, which give you enough time to either turn off your computers or start the backup generator.  &lt;c&gt; backup power is usually supplied by a generator fueled with diesel or gasoline. &lt;c&gt; backup power supply is designed to for hours versus a UPS that is designed to work less than an hour.  &lt;c&gt; If you have no backup power, the best practice is to shut down computers during the time period where the UPS is supplying power. &lt;c&gt; Backup power is very necessary for data that is used for a critical function, like the safety of the community, or protection of property.</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29</a:t>
            </a:fld>
            <a:endParaRPr lang="en-US"/>
          </a:p>
        </p:txBody>
      </p:sp>
    </p:spTree>
    <p:extLst>
      <p:ext uri="{BB962C8B-B14F-4D97-AF65-F5344CB8AC3E}">
        <p14:creationId xmlns:p14="http://schemas.microsoft.com/office/powerpoint/2010/main" val="2004444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Power and Environmental Conditioning.  Your HIS will</a:t>
            </a:r>
            <a:r>
              <a:rPr lang="en-US" baseline="0" dirty="0" smtClean="0"/>
              <a:t> reside within a computer room, or an area that has proper air and power conditioning to support computer systems.  The computer room &lt;c&gt; must have adequate power supply, that &lt;c&gt; is protected from power surge, which can damage computer equipment.  &lt;c&gt; a UPS can provide surge protection as well as emergency power.  &lt;c&gt; the computer room must be properly grounded in order for the computer system to work properly.</a:t>
            </a:r>
          </a:p>
          <a:p>
            <a:endParaRPr lang="en-US" baseline="0" dirty="0" smtClean="0"/>
          </a:p>
          <a:p>
            <a:r>
              <a:rPr lang="en-US" baseline="0" dirty="0" smtClean="0"/>
              <a:t>&lt;c&gt; Air Conditioning is required.  Air conditioning will filter the air from dust as well as holding the temperature and humidity within acceptable ranges.  &lt;c&gt; Air temperature should be kept between 16 and 24 C to assure optimum performance as well as a long lifetime.  &lt;c&gt; humidity should be kept between 40 and 55 %.  </a:t>
            </a:r>
            <a:r>
              <a:rPr lang="en-US" baseline="0" dirty="0" err="1" smtClean="0"/>
              <a:t>Humidty</a:t>
            </a:r>
            <a:r>
              <a:rPr lang="en-US" baseline="0" dirty="0" smtClean="0"/>
              <a:t> should be kept sufficiently low to prevent condensation </a:t>
            </a:r>
            <a:r>
              <a:rPr lang="en-US" baseline="0" dirty="0" err="1" smtClean="0"/>
              <a:t>occuring</a:t>
            </a:r>
            <a:r>
              <a:rPr lang="en-US" baseline="0" dirty="0" smtClean="0"/>
              <a:t> on computer components, and high enough to eliminate static electricity.</a:t>
            </a:r>
          </a:p>
          <a:p>
            <a:endParaRPr lang="en-US" baseline="0" dirty="0" smtClean="0"/>
          </a:p>
          <a:p>
            <a:r>
              <a:rPr lang="en-US" baseline="0" dirty="0" smtClean="0"/>
              <a:t>&lt;c&gt; as mentioned, dust and dirt should be prevented from entering to area that houses computers.  As well &lt;c&gt; food and drink should be avoided in the computer room.</a:t>
            </a:r>
          </a:p>
          <a:p>
            <a:endParaRPr lang="en-US" baseline="0" dirty="0" smtClean="0"/>
          </a:p>
        </p:txBody>
      </p:sp>
      <p:sp>
        <p:nvSpPr>
          <p:cNvPr id="4" name="Slide Number Placeholder 3"/>
          <p:cNvSpPr>
            <a:spLocks noGrp="1"/>
          </p:cNvSpPr>
          <p:nvPr>
            <p:ph type="sldNum" sz="quarter" idx="10"/>
          </p:nvPr>
        </p:nvSpPr>
        <p:spPr/>
        <p:txBody>
          <a:bodyPr/>
          <a:lstStyle/>
          <a:p>
            <a:fld id="{14CFC1CA-003F-4174-8824-CE9A0939CE79}" type="slidenum">
              <a:rPr lang="en-US" smtClean="0"/>
              <a:t>30</a:t>
            </a:fld>
            <a:endParaRPr lang="en-US"/>
          </a:p>
        </p:txBody>
      </p:sp>
    </p:spTree>
    <p:extLst>
      <p:ext uri="{BB962C8B-B14F-4D97-AF65-F5344CB8AC3E}">
        <p14:creationId xmlns:p14="http://schemas.microsoft.com/office/powerpoint/2010/main" val="492944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is a quick review of the</a:t>
            </a:r>
            <a:r>
              <a:rPr lang="en-US" baseline="0" dirty="0" smtClean="0"/>
              <a:t> content of this module that is presented as a quiz.  </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31</a:t>
            </a:fld>
            <a:endParaRPr lang="en-US"/>
          </a:p>
        </p:txBody>
      </p:sp>
    </p:spTree>
    <p:extLst>
      <p:ext uri="{BB962C8B-B14F-4D97-AF65-F5344CB8AC3E}">
        <p14:creationId xmlns:p14="http://schemas.microsoft.com/office/powerpoint/2010/main" val="3702924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Software components</a:t>
            </a:r>
            <a:r>
              <a:rPr lang="en-US" baseline="0" dirty="0" smtClean="0"/>
              <a:t> and principles of a HIS Data Management System.  The software components most commonly include &lt;c&gt; a Data Collection Module, for the collection of the transmitted data from the remote stations &lt;c&gt; a data base module, to store your hydrological data, &lt;c&gt; a quality control software package, to process time series software, including the correction of data that is in error, &lt;c&gt; a maintenance management module that can be used to track all maintenance activities of the HIS, this would include both field equipment as well as equipment located in the Data Center, &lt;c&gt; data analysis software, that may include a software module to evaluate the data and produce alarms &lt;c&gt; a data visualization module so that your data can be viewed either in tabular form, graphical form, or in map form.  &lt;c&gt; a data dissemination module that can be used to transfer data automatically to other offices in your agency, or to a real-time decision support system, also known as a DSS.  &lt;c&gt; there can also be other software modules, depending on the requirements of the implementing agency.</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6</a:t>
            </a:fld>
            <a:endParaRPr lang="en-US"/>
          </a:p>
        </p:txBody>
      </p:sp>
    </p:spTree>
    <p:extLst>
      <p:ext uri="{BB962C8B-B14F-4D97-AF65-F5344CB8AC3E}">
        <p14:creationId xmlns:p14="http://schemas.microsoft.com/office/powerpoint/2010/main" val="564756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Collection Module.  The data collection module</a:t>
            </a:r>
            <a:r>
              <a:rPr lang="en-US" baseline="0" dirty="0" smtClean="0"/>
              <a:t> will include the capability to &lt;c&gt; configure station meta information for the collection and proper processing of data &lt;c&gt; The data collection module will collect raw data as sent automatically from the field.  &lt;c&gt; the data collection module will process raw data and make suitable conversions and transformations, &lt;c&gt; this data collection software can include a cursory quality control check, which by no means should replace the time series quality control function.  &lt;c&gt; the data collection software will then send the raw data to the data base, to be further processed by other software modules.</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7</a:t>
            </a:fld>
            <a:endParaRPr lang="en-US"/>
          </a:p>
        </p:txBody>
      </p:sp>
    </p:spTree>
    <p:extLst>
      <p:ext uri="{BB962C8B-B14F-4D97-AF65-F5344CB8AC3E}">
        <p14:creationId xmlns:p14="http://schemas.microsoft.com/office/powerpoint/2010/main" val="2277685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Base Module. &lt;c&gt; The database module stores all data, this includes &lt;c&gt; raw data and &lt;c&gt; corrected (or processed) data.  The database module &lt;c&gt; interacts with other programs and software modules.  An example of modules the data base module interacts with include &lt;c&gt; the quality control software, &lt;c&gt; the Data Analysis or DSS module, &lt;c&gt; the data visualization module, and the &lt;c&gt; data dissemination module.</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8</a:t>
            </a:fld>
            <a:endParaRPr lang="en-US"/>
          </a:p>
        </p:txBody>
      </p:sp>
    </p:spTree>
    <p:extLst>
      <p:ext uri="{BB962C8B-B14F-4D97-AF65-F5344CB8AC3E}">
        <p14:creationId xmlns:p14="http://schemas.microsoft.com/office/powerpoint/2010/main" val="2240424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Quality Control Module</a:t>
            </a:r>
            <a:r>
              <a:rPr lang="en-US" baseline="0" dirty="0" smtClean="0"/>
              <a:t>.  The &lt;c&gt; Quality Control Module is used to make corrections to the data.  For instance, &lt;c&gt; Performing stage shifts determined from successive stream gauging measurements, or &lt;c&gt; corrections to time series data based on field calibrations, or new equipment installation, or &lt;c&gt; eliminating data where a given station or sensor was providing bad data, in this case &lt;c&gt; these data periods can be flagged.  In summary, the Quality Control Module, helps the user create “data for record”, which is data that has been reviewed and approved for publication and distribution as the “official” record.</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9</a:t>
            </a:fld>
            <a:endParaRPr lang="en-US"/>
          </a:p>
        </p:txBody>
      </p:sp>
    </p:spTree>
    <p:extLst>
      <p:ext uri="{BB962C8B-B14F-4D97-AF65-F5344CB8AC3E}">
        <p14:creationId xmlns:p14="http://schemas.microsoft.com/office/powerpoint/2010/main" val="289562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Maintenance Management Module.</a:t>
            </a:r>
            <a:r>
              <a:rPr lang="en-US" baseline="0" dirty="0" smtClean="0"/>
              <a:t>  The maintenance management module is software that is used to record activities, especially operation and maintenance activities of all components of your HIS.  The maintenance management module can be very useful in performing quality control checks of your data stream, and is used as input to your Quality Control Module.  A typical maintenance management module will &lt;c&gt; track field activity, to include &lt;c&gt; station visited, &lt;c&gt; date/time visited, &lt;c&gt; reason for visit,  &lt;c&gt; field adjustments to data, &lt;c&gt; equipment calibration or replacement, &lt;c&gt; as well as staff performing the maintenance task.  There can be a number of additional activities recorded, as this list is provided as an example of basic activities to be tracked.</a:t>
            </a:r>
          </a:p>
          <a:p>
            <a:endParaRPr lang="en-US" baseline="0" dirty="0" smtClean="0"/>
          </a:p>
          <a:p>
            <a:r>
              <a:rPr lang="en-US" baseline="0" dirty="0" smtClean="0"/>
              <a:t>The maintenance management module can also be an effective tool to &lt;c&gt; track equipment, including when &lt;c&gt; equipment is taken in and out of service, &lt;c&gt; as well as developing a problem and repair record for each piece of equipment as well as the station. </a:t>
            </a:r>
          </a:p>
          <a:p>
            <a:endParaRPr lang="en-US" baseline="0" dirty="0" smtClean="0"/>
          </a:p>
          <a:p>
            <a:r>
              <a:rPr lang="en-US" baseline="0" dirty="0" smtClean="0"/>
              <a:t>Repair of equipment in a modernized HIS usually includes component replacement, where a malfunctioning component is replaced in the field.  The malfunctioning equipment is then taken back to the maintenance office where the equipment is then tested and fixed if possible.  If the particular piece of equipment was repaired, then this information is recorded in the maintenance management module.  If the </a:t>
            </a:r>
            <a:r>
              <a:rPr lang="en-US" baseline="0" dirty="0" err="1" smtClean="0"/>
              <a:t>particulal</a:t>
            </a:r>
            <a:r>
              <a:rPr lang="en-US" baseline="0" dirty="0" smtClean="0"/>
              <a:t> piece of equipment had to be sent back to the factory, then this is also recorded, as well as when the equipment returned from the factory.  A main objective of the Maintenance Management Module, &lt;c&gt; is to determine the operational readiness of any piece of equipment used in the HIS at any given time.</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10</a:t>
            </a:fld>
            <a:endParaRPr lang="en-US"/>
          </a:p>
        </p:txBody>
      </p:sp>
    </p:spTree>
    <p:extLst>
      <p:ext uri="{BB962C8B-B14F-4D97-AF65-F5344CB8AC3E}">
        <p14:creationId xmlns:p14="http://schemas.microsoft.com/office/powerpoint/2010/main" val="251421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Analysis Module:</a:t>
            </a:r>
            <a:r>
              <a:rPr lang="en-US" baseline="0" dirty="0" smtClean="0"/>
              <a:t> Alarm and DSS.  The Data Analysis Module can provide alarm functions as part of a simplified decision support system.  An example of alarm conditions is the occurrence of &lt;c&gt; High Water, where alarms can be triggered when &lt;c&gt; water level reaches threshold levels (levels that provide a threatening situation), or &lt;c&gt; water level rate of change that may shortly create a threatening situation if the rate of change continues.</a:t>
            </a:r>
          </a:p>
          <a:p>
            <a:endParaRPr lang="en-US" baseline="0" dirty="0" smtClean="0"/>
          </a:p>
          <a:p>
            <a:r>
              <a:rPr lang="en-US" baseline="0" dirty="0" smtClean="0"/>
              <a:t>The Data Analysis Module can produce alarms when &lt;c&gt; excessive rainfall is measured, and is most commonly used for flash flood notification.</a:t>
            </a:r>
          </a:p>
          <a:p>
            <a:endParaRPr lang="en-US" baseline="0" dirty="0" smtClean="0"/>
          </a:p>
          <a:p>
            <a:r>
              <a:rPr lang="en-US" baseline="0" dirty="0" smtClean="0"/>
              <a:t>The Data Analysis Module can also be used to track the status of individual data stations, such as &lt;c&gt; Station Malfunction, and where the &lt;c&gt; station charging system is not working, which may indicate that the solar panel has been tampered with, &lt;c&gt; there can be an alarm for low battery voltage, which can be an indication that the battery needs to be changed, or possibly &lt;c&gt; door alarms, to indicate that someone has gained access to the remote station electronics.  There can also be an alarm on &lt;c&gt; Any combination of events.</a:t>
            </a:r>
          </a:p>
          <a:p>
            <a:r>
              <a:rPr lang="en-US" baseline="0" dirty="0" smtClean="0"/>
              <a:t>&lt;c&gt; Alarms are generally sent as SMS Text messages, emails, FAX, and in some instances, automated voice recording to interested authorities.</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11</a:t>
            </a:fld>
            <a:endParaRPr lang="en-US"/>
          </a:p>
        </p:txBody>
      </p:sp>
    </p:spTree>
    <p:extLst>
      <p:ext uri="{BB962C8B-B14F-4D97-AF65-F5344CB8AC3E}">
        <p14:creationId xmlns:p14="http://schemas.microsoft.com/office/powerpoint/2010/main" val="161219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Visualization Module.  The Data</a:t>
            </a:r>
            <a:r>
              <a:rPr lang="en-US" baseline="0" dirty="0" smtClean="0"/>
              <a:t> visualization module is used to display your data on a web page, that is easy to interpret and comprehend.  &lt;c&gt; Data can be displayed in Tables, that can include &lt;c&gt; Daily, Monthly, Annual summary statistics, or &lt;c&gt; data that is grouped by sensor type, or any “ad-hoc” query where the user can select the station(s) or sensor(s) to be displayed.</a:t>
            </a:r>
          </a:p>
          <a:p>
            <a:endParaRPr lang="en-US" baseline="0" dirty="0" smtClean="0"/>
          </a:p>
          <a:p>
            <a:r>
              <a:rPr lang="en-US" baseline="0" dirty="0" smtClean="0"/>
              <a:t>Data visualization modules can plot data &lt;c&gt; versus time, or &lt;c&gt; plot paired data for comparison purposes.</a:t>
            </a:r>
          </a:p>
          <a:p>
            <a:endParaRPr lang="en-US" baseline="0" dirty="0" smtClean="0"/>
          </a:p>
          <a:p>
            <a:r>
              <a:rPr lang="en-US" baseline="0" dirty="0" smtClean="0"/>
              <a:t>Another product of a data visualization module is &lt;c&gt; Map Products.  Maps can be used to &lt;c&gt; show differences in rainfall throughout the network, &lt;c&gt; the accumulation of rainfall in the past six hours or since the start of the storm, &lt;c&gt; or an instantaneous value, such as water level, which can be color coded to show threatening levels. </a:t>
            </a:r>
          </a:p>
          <a:p>
            <a:r>
              <a:rPr lang="en-US" baseline="0" dirty="0" smtClean="0"/>
              <a:t>&lt;c&gt; Maps can be used to merge data from several different sources, such as showing weather radar, satellite pictures, along with data directly collected by the HIS.  The opportunity to visualize your data are boundless.  You should take an opportunity to create a list of products that you would like to have as part of your HIS </a:t>
            </a:r>
            <a:r>
              <a:rPr lang="en-US" baseline="0" dirty="0" err="1" smtClean="0"/>
              <a:t>visualiztion</a:t>
            </a:r>
            <a:r>
              <a:rPr lang="en-US" baseline="0" dirty="0" smtClean="0"/>
              <a:t> package and include this in your specifications. </a:t>
            </a:r>
            <a:endParaRPr lang="en-US" dirty="0"/>
          </a:p>
        </p:txBody>
      </p:sp>
      <p:sp>
        <p:nvSpPr>
          <p:cNvPr id="4" name="Slide Number Placeholder 3"/>
          <p:cNvSpPr>
            <a:spLocks noGrp="1"/>
          </p:cNvSpPr>
          <p:nvPr>
            <p:ph type="sldNum" sz="quarter" idx="10"/>
          </p:nvPr>
        </p:nvSpPr>
        <p:spPr/>
        <p:txBody>
          <a:bodyPr/>
          <a:lstStyle/>
          <a:p>
            <a:fld id="{14CFC1CA-003F-4174-8824-CE9A0939CE79}" type="slidenum">
              <a:rPr lang="en-US" smtClean="0"/>
              <a:t>12</a:t>
            </a:fld>
            <a:endParaRPr lang="en-US"/>
          </a:p>
        </p:txBody>
      </p:sp>
    </p:spTree>
    <p:extLst>
      <p:ext uri="{BB962C8B-B14F-4D97-AF65-F5344CB8AC3E}">
        <p14:creationId xmlns:p14="http://schemas.microsoft.com/office/powerpoint/2010/main" val="206534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FEE9BB6-CFEB-4E5E-A729-0FE43283FA54}" type="datetimeFigureOut">
              <a:rPr lang="en-US" smtClean="0"/>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9ADE3-D523-48EF-9523-A62844375456}"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E9BB6-CFEB-4E5E-A729-0FE43283FA54}" type="datetimeFigureOut">
              <a:rPr lang="en-US" smtClean="0"/>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9ADE3-D523-48EF-9523-A628443754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FEE9BB6-CFEB-4E5E-A729-0FE43283FA54}" type="datetimeFigureOut">
              <a:rPr lang="en-US" smtClean="0"/>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9ADE3-D523-48EF-9523-A628443754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EE9BB6-CFEB-4E5E-A729-0FE43283FA54}" type="datetimeFigureOut">
              <a:rPr lang="en-US" smtClean="0"/>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9ADE3-D523-48EF-9523-A628443754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EE9BB6-CFEB-4E5E-A729-0FE43283FA54}" type="datetimeFigureOut">
              <a:rPr lang="en-US" smtClean="0"/>
              <a:t>11/5/2012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9ADE3-D523-48EF-9523-A62844375456}"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EE9BB6-CFEB-4E5E-A729-0FE43283FA54}" type="datetimeFigureOut">
              <a:rPr lang="en-US" smtClean="0"/>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9ADE3-D523-48EF-9523-A628443754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FEE9BB6-CFEB-4E5E-A729-0FE43283FA54}" type="datetimeFigureOut">
              <a:rPr lang="en-US" smtClean="0"/>
              <a:t>11/5/2012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19ADE3-D523-48EF-9523-A62844375456}"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EE9BB6-CFEB-4E5E-A729-0FE43283FA54}" type="datetimeFigureOut">
              <a:rPr lang="en-US" smtClean="0"/>
              <a:t>11/5/2012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19ADE3-D523-48EF-9523-A628443754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EE9BB6-CFEB-4E5E-A729-0FE43283FA54}" type="datetimeFigureOut">
              <a:rPr lang="en-US" smtClean="0"/>
              <a:t>11/5/2012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19ADE3-D523-48EF-9523-A628443754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E9BB6-CFEB-4E5E-A729-0FE43283FA54}" type="datetimeFigureOut">
              <a:rPr lang="en-US" smtClean="0"/>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9ADE3-D523-48EF-9523-A62844375456}"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EE9BB6-CFEB-4E5E-A729-0FE43283FA54}" type="datetimeFigureOut">
              <a:rPr lang="en-US" smtClean="0"/>
              <a:t>11/5/2012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9ADE3-D523-48EF-9523-A6284437545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2FEE9BB6-CFEB-4E5E-A729-0FE43283FA54}" type="datetimeFigureOut">
              <a:rPr lang="en-US" smtClean="0"/>
              <a:t>11/5/2012</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4E19ADE3-D523-48EF-9523-A6284437545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7" Type="http://schemas.openxmlformats.org/officeDocument/2006/relationships/image" Target="../media/image2.png"/><Relationship Id="rId2" Type="http://schemas.microsoft.com/office/2007/relationships/media" Target="../media/media13.wav"/><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7" Type="http://schemas.openxmlformats.org/officeDocument/2006/relationships/image" Target="../media/image2.png"/><Relationship Id="rId2" Type="http://schemas.microsoft.com/office/2007/relationships/media" Target="../media/media14.wav"/><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2.png"/><Relationship Id="rId2" Type="http://schemas.microsoft.com/office/2007/relationships/media" Target="../media/media15.wav"/><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hydromet.lcra.org/" TargetMode="External"/><Relationship Id="rId3" Type="http://schemas.openxmlformats.org/officeDocument/2006/relationships/slideLayout" Target="../slideLayouts/slideLayout2.xml"/><Relationship Id="rId7" Type="http://schemas.openxmlformats.org/officeDocument/2006/relationships/hyperlink" Target="http://cdec.water.ca.gov/" TargetMode="Externa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hyperlink" Target="http://water.usgs.gov/nwis" TargetMode="External"/><Relationship Id="rId5" Type="http://schemas.openxmlformats.org/officeDocument/2006/relationships/hyperlink" Target="http://www.wateroffice.ec.gc.ca/" TargetMode="External"/><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hyperlink" Target="http://ih-mark.dyndns.org:8080/caweb/tw/" TargetMode="Externa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2.png"/><Relationship Id="rId2" Type="http://schemas.microsoft.com/office/2007/relationships/media" Target="../media/media17.wav"/><Relationship Id="rId1" Type="http://schemas.openxmlformats.org/officeDocument/2006/relationships/tags" Target="../tags/tag14.xml"/><Relationship Id="rId6" Type="http://schemas.openxmlformats.org/officeDocument/2006/relationships/image" Target="../media/image6.wmf"/><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av"/><Relationship Id="rId7" Type="http://schemas.openxmlformats.org/officeDocument/2006/relationships/image" Target="../media/image2.png"/><Relationship Id="rId2" Type="http://schemas.microsoft.com/office/2007/relationships/media" Target="../media/media23.wav"/><Relationship Id="rId1" Type="http://schemas.openxmlformats.org/officeDocument/2006/relationships/tags" Target="../tags/tag19.xml"/><Relationship Id="rId6" Type="http://schemas.openxmlformats.org/officeDocument/2006/relationships/image" Target="../media/image8.jp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wav"/><Relationship Id="rId2" Type="http://schemas.microsoft.com/office/2007/relationships/media" Target="../media/media28.wav"/><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media30.wav"/><Relationship Id="rId2" Type="http://schemas.microsoft.com/office/2007/relationships/media" Target="../media/media30.wav"/><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wav"/><Relationship Id="rId2" Type="http://schemas.microsoft.com/office/2007/relationships/media" Target="../media/media31.wav"/><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wav"/><Relationship Id="rId2" Type="http://schemas.microsoft.com/office/2007/relationships/media" Target="../media/media32.wav"/><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wav"/><Relationship Id="rId2" Type="http://schemas.microsoft.com/office/2007/relationships/media" Target="../media/media33.wav"/><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audio" Target="../media/media34.wav"/><Relationship Id="rId2" Type="http://schemas.microsoft.com/office/2007/relationships/media" Target="../media/media34.wav"/><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4"/>
          <p:cNvSpPr>
            <a:spLocks noGrp="1"/>
          </p:cNvSpPr>
          <p:nvPr>
            <p:ph type="subTitle" idx="1"/>
          </p:nvPr>
        </p:nvSpPr>
        <p:spPr>
          <a:xfrm>
            <a:off x="0" y="5257800"/>
            <a:ext cx="9144000" cy="1600200"/>
          </a:xfrm>
        </p:spPr>
        <p:txBody>
          <a:bodyPr>
            <a:normAutofit/>
          </a:bodyPr>
          <a:lstStyle/>
          <a:p>
            <a:pPr algn="ctr"/>
            <a:r>
              <a:rPr lang="en-US" dirty="0" smtClean="0"/>
              <a:t>Mark Heggli, Meteorologist/Hydrologist</a:t>
            </a:r>
          </a:p>
          <a:p>
            <a:pPr algn="ctr"/>
            <a:r>
              <a:rPr lang="en-US" sz="1900" dirty="0"/>
              <a:t>Expert Real-time Hydrology Information Systems</a:t>
            </a:r>
          </a:p>
          <a:p>
            <a:pPr algn="ctr"/>
            <a:r>
              <a:rPr lang="en-US" sz="1900" dirty="0" smtClean="0"/>
              <a:t>Innovative Hydrology, Inc.</a:t>
            </a:r>
          </a:p>
          <a:p>
            <a:pPr algn="ctr"/>
            <a:r>
              <a:rPr lang="en-US" sz="1900" dirty="0" smtClean="0"/>
              <a:t>Consultant to the World Bank</a:t>
            </a:r>
          </a:p>
        </p:txBody>
      </p:sp>
      <p:sp>
        <p:nvSpPr>
          <p:cNvPr id="8" name="Title 3"/>
          <p:cNvSpPr txBox="1">
            <a:spLocks/>
          </p:cNvSpPr>
          <p:nvPr/>
        </p:nvSpPr>
        <p:spPr>
          <a:xfrm>
            <a:off x="0" y="663575"/>
            <a:ext cx="91440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HP-II Workshop on Real-time Hydrological Information Systems</a:t>
            </a:r>
            <a:endParaRPr lang="en-US" sz="4000" dirty="0"/>
          </a:p>
        </p:txBody>
      </p:sp>
      <p:sp>
        <p:nvSpPr>
          <p:cNvPr id="9" name="Title 3"/>
          <p:cNvSpPr>
            <a:spLocks noGrp="1"/>
          </p:cNvSpPr>
          <p:nvPr>
            <p:ph type="ctrTitle"/>
          </p:nvPr>
        </p:nvSpPr>
        <p:spPr>
          <a:xfrm>
            <a:off x="0" y="2743200"/>
            <a:ext cx="9144000" cy="1676400"/>
          </a:xfrm>
        </p:spPr>
        <p:txBody>
          <a:bodyPr>
            <a:normAutofit/>
          </a:bodyPr>
          <a:lstStyle/>
          <a:p>
            <a:pPr algn="ctr"/>
            <a:r>
              <a:rPr lang="en-US" sz="3200" smtClean="0"/>
              <a:t>Module </a:t>
            </a:r>
            <a:r>
              <a:rPr lang="en-US" sz="3200" smtClean="0"/>
              <a:t>2 Part 3:</a:t>
            </a:r>
            <a:r>
              <a:rPr lang="en-US" sz="3200" dirty="0" smtClean="0"/>
              <a:t/>
            </a:r>
            <a:br>
              <a:rPr lang="en-US" sz="3200" dirty="0" smtClean="0"/>
            </a:br>
            <a:r>
              <a:rPr lang="en-US" sz="3200" dirty="0" smtClean="0"/>
              <a:t>Current Real-time HIS Data Management Solutions</a:t>
            </a:r>
            <a:endParaRPr lang="en-US" sz="3200" dirty="0">
              <a:solidFill>
                <a:schemeClr val="accent1">
                  <a:lumMod val="20000"/>
                  <a:lumOff val="80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92526444"/>
      </p:ext>
    </p:extLst>
  </p:cSld>
  <p:clrMapOvr>
    <a:masterClrMapping/>
  </p:clrMapOvr>
  <mc:AlternateContent xmlns:mc="http://schemas.openxmlformats.org/markup-compatibility/2006" xmlns:p14="http://schemas.microsoft.com/office/powerpoint/2010/main">
    <mc:Choice Requires="p14">
      <p:transition spd="slow" p14:dur="2000" advTm="16829"/>
    </mc:Choice>
    <mc:Fallback xmlns="">
      <p:transition spd="slow" advTm="1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smtClean="0"/>
              <a:t>Maintenance Management Module</a:t>
            </a:r>
            <a:endParaRPr lang="en-US" dirty="0"/>
          </a:p>
        </p:txBody>
      </p:sp>
      <p:sp>
        <p:nvSpPr>
          <p:cNvPr id="3" name="Content Placeholder 2"/>
          <p:cNvSpPr>
            <a:spLocks noGrp="1"/>
          </p:cNvSpPr>
          <p:nvPr>
            <p:ph idx="1"/>
          </p:nvPr>
        </p:nvSpPr>
        <p:spPr/>
        <p:txBody>
          <a:bodyPr/>
          <a:lstStyle/>
          <a:p>
            <a:r>
              <a:rPr lang="en-US" dirty="0" smtClean="0"/>
              <a:t>Track field activity</a:t>
            </a:r>
          </a:p>
          <a:p>
            <a:pPr lvl="1"/>
            <a:r>
              <a:rPr lang="en-US" dirty="0" smtClean="0"/>
              <a:t>Station visits</a:t>
            </a:r>
          </a:p>
          <a:p>
            <a:pPr lvl="1"/>
            <a:r>
              <a:rPr lang="en-US" dirty="0" smtClean="0"/>
              <a:t>Data/time visited</a:t>
            </a:r>
          </a:p>
          <a:p>
            <a:pPr lvl="1"/>
            <a:r>
              <a:rPr lang="en-US" dirty="0" smtClean="0"/>
              <a:t>Reason for visit</a:t>
            </a:r>
          </a:p>
          <a:p>
            <a:pPr lvl="1"/>
            <a:r>
              <a:rPr lang="en-US" dirty="0" smtClean="0"/>
              <a:t>Field adjustments to data</a:t>
            </a:r>
          </a:p>
          <a:p>
            <a:pPr lvl="1"/>
            <a:r>
              <a:rPr lang="en-US" dirty="0" smtClean="0"/>
              <a:t>Equipment calibration and/or replacement</a:t>
            </a:r>
          </a:p>
          <a:p>
            <a:pPr lvl="1"/>
            <a:r>
              <a:rPr lang="en-US" dirty="0" smtClean="0"/>
              <a:t>Staff responsible for performing maintenance</a:t>
            </a:r>
          </a:p>
          <a:p>
            <a:r>
              <a:rPr lang="en-US" dirty="0" smtClean="0"/>
              <a:t>Track equipment</a:t>
            </a:r>
          </a:p>
          <a:p>
            <a:pPr lvl="1"/>
            <a:r>
              <a:rPr lang="en-US" dirty="0" smtClean="0"/>
              <a:t>Equipment in/out of service</a:t>
            </a:r>
          </a:p>
          <a:p>
            <a:pPr lvl="1"/>
            <a:r>
              <a:rPr lang="en-US" dirty="0" smtClean="0"/>
              <a:t>Establishing a repair record for the Station as well as each piece of equipment</a:t>
            </a:r>
            <a:endParaRPr lang="en-US" dirty="0"/>
          </a:p>
        </p:txBody>
      </p:sp>
      <p:sp>
        <p:nvSpPr>
          <p:cNvPr id="4" name="TextBox 3"/>
          <p:cNvSpPr txBox="1"/>
          <p:nvPr/>
        </p:nvSpPr>
        <p:spPr>
          <a:xfrm>
            <a:off x="779033" y="6172200"/>
            <a:ext cx="5032148" cy="646331"/>
          </a:xfrm>
          <a:prstGeom prst="rect">
            <a:avLst/>
          </a:prstGeom>
          <a:noFill/>
        </p:spPr>
        <p:txBody>
          <a:bodyPr wrap="none" rtlCol="0">
            <a:spAutoFit/>
          </a:bodyPr>
          <a:lstStyle/>
          <a:p>
            <a:pPr algn="ctr"/>
            <a:r>
              <a:rPr lang="en-US" b="1" dirty="0" smtClean="0">
                <a:solidFill>
                  <a:srgbClr val="FF0000"/>
                </a:solidFill>
              </a:rPr>
              <a:t>Determine the Operational Readiness of any</a:t>
            </a:r>
          </a:p>
          <a:p>
            <a:pPr algn="ctr"/>
            <a:r>
              <a:rPr lang="en-US" b="1" dirty="0" smtClean="0">
                <a:solidFill>
                  <a:srgbClr val="FF0000"/>
                </a:solidFill>
              </a:rPr>
              <a:t>Piece of equipment used in the HIS</a:t>
            </a:r>
            <a:endParaRPr lang="en-US" b="1" dirty="0">
              <a:solidFill>
                <a:srgbClr val="FF0000"/>
              </a:solidFill>
            </a:endParaRPr>
          </a:p>
        </p:txBody>
      </p:sp>
      <p:sp>
        <p:nvSpPr>
          <p:cNvPr id="5" name="Down Arrow 4"/>
          <p:cNvSpPr/>
          <p:nvPr/>
        </p:nvSpPr>
        <p:spPr>
          <a:xfrm>
            <a:off x="2743200" y="5715000"/>
            <a:ext cx="152400" cy="381000"/>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4533529"/>
      </p:ext>
    </p:extLst>
  </p:cSld>
  <p:clrMapOvr>
    <a:masterClrMapping/>
  </p:clrMapOvr>
  <mc:AlternateContent xmlns:mc="http://schemas.openxmlformats.org/markup-compatibility/2006" xmlns:p14="http://schemas.microsoft.com/office/powerpoint/2010/main">
    <mc:Choice Requires="p14">
      <p:transition spd="slow" p14:dur="2000" advTm="142081"/>
    </mc:Choice>
    <mc:Fallback xmlns="">
      <p:transition spd="slow" advTm="142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5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6"/>
                </p:tgtEl>
              </p:cMediaNode>
            </p:audio>
          </p:childTnLst>
        </p:cTn>
      </p:par>
    </p:tnLst>
    <p:bldLst>
      <p:bldP spid="3" grpId="0" uiExpand="1" build="p"/>
      <p:bldP spid="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smtClean="0"/>
              <a:t>Data Analysis Module: Alarms &amp; DSS</a:t>
            </a:r>
            <a:endParaRPr lang="en-US" dirty="0"/>
          </a:p>
        </p:txBody>
      </p:sp>
      <p:sp>
        <p:nvSpPr>
          <p:cNvPr id="3" name="Content Placeholder 2"/>
          <p:cNvSpPr>
            <a:spLocks noGrp="1"/>
          </p:cNvSpPr>
          <p:nvPr>
            <p:ph idx="1"/>
          </p:nvPr>
        </p:nvSpPr>
        <p:spPr/>
        <p:txBody>
          <a:bodyPr/>
          <a:lstStyle/>
          <a:p>
            <a:r>
              <a:rPr lang="en-US" dirty="0" smtClean="0"/>
              <a:t>High water</a:t>
            </a:r>
          </a:p>
          <a:p>
            <a:pPr lvl="1"/>
            <a:r>
              <a:rPr lang="en-US" dirty="0" smtClean="0"/>
              <a:t>Water level reaching threshold levels</a:t>
            </a:r>
          </a:p>
          <a:p>
            <a:pPr lvl="1"/>
            <a:r>
              <a:rPr lang="en-US" dirty="0" smtClean="0"/>
              <a:t>Water level rate of change exceeding threshold levels</a:t>
            </a:r>
          </a:p>
          <a:p>
            <a:r>
              <a:rPr lang="en-US" dirty="0" smtClean="0"/>
              <a:t>Excessive rainfall</a:t>
            </a:r>
          </a:p>
          <a:p>
            <a:r>
              <a:rPr lang="en-US" dirty="0" smtClean="0"/>
              <a:t>Station malfunction</a:t>
            </a:r>
          </a:p>
          <a:p>
            <a:pPr lvl="1"/>
            <a:r>
              <a:rPr lang="en-US" dirty="0" smtClean="0"/>
              <a:t>Station not charging</a:t>
            </a:r>
          </a:p>
          <a:p>
            <a:pPr lvl="1"/>
            <a:r>
              <a:rPr lang="en-US" dirty="0" smtClean="0"/>
              <a:t>Battery voltage status</a:t>
            </a:r>
          </a:p>
          <a:p>
            <a:pPr lvl="1"/>
            <a:r>
              <a:rPr lang="en-US" dirty="0" smtClean="0"/>
              <a:t>Door alarms</a:t>
            </a:r>
          </a:p>
          <a:p>
            <a:r>
              <a:rPr lang="en-US" dirty="0" smtClean="0"/>
              <a:t>Combination of events</a:t>
            </a:r>
          </a:p>
          <a:p>
            <a:r>
              <a:rPr lang="en-US" dirty="0" smtClean="0"/>
              <a:t>Alarms can be sent as SMS Text messages, emails, FAX, or even automated voice recordings to interested authorities</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75173278"/>
      </p:ext>
    </p:extLst>
  </p:cSld>
  <p:clrMapOvr>
    <a:masterClrMapping/>
  </p:clrMapOvr>
  <mc:AlternateContent xmlns:mc="http://schemas.openxmlformats.org/markup-compatibility/2006" xmlns:p14="http://schemas.microsoft.com/office/powerpoint/2010/main">
    <mc:Choice Requires="p14">
      <p:transition spd="slow" p14:dur="2000" advTm="99986"/>
    </mc:Choice>
    <mc:Fallback xmlns="">
      <p:transition spd="slow" advTm="99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Data Visualization Module</a:t>
            </a:r>
            <a:endParaRPr lang="en-US" dirty="0"/>
          </a:p>
        </p:txBody>
      </p:sp>
      <p:sp>
        <p:nvSpPr>
          <p:cNvPr id="3" name="Content Placeholder 2"/>
          <p:cNvSpPr>
            <a:spLocks noGrp="1"/>
          </p:cNvSpPr>
          <p:nvPr>
            <p:ph idx="1"/>
          </p:nvPr>
        </p:nvSpPr>
        <p:spPr/>
        <p:txBody>
          <a:bodyPr>
            <a:normAutofit/>
          </a:bodyPr>
          <a:lstStyle/>
          <a:p>
            <a:r>
              <a:rPr lang="en-US" dirty="0" smtClean="0"/>
              <a:t>Tables</a:t>
            </a:r>
          </a:p>
          <a:p>
            <a:pPr lvl="1"/>
            <a:r>
              <a:rPr lang="en-US" dirty="0" smtClean="0"/>
              <a:t>Daily, Monthly, Annual Statistics</a:t>
            </a:r>
          </a:p>
          <a:p>
            <a:pPr lvl="1"/>
            <a:r>
              <a:rPr lang="en-US" dirty="0" smtClean="0"/>
              <a:t>Grouped by sensor</a:t>
            </a:r>
          </a:p>
          <a:p>
            <a:pPr lvl="1"/>
            <a:r>
              <a:rPr lang="en-US" dirty="0" smtClean="0"/>
              <a:t>Ad-Hoc Queries</a:t>
            </a:r>
          </a:p>
          <a:p>
            <a:r>
              <a:rPr lang="en-US" dirty="0" smtClean="0"/>
              <a:t>Plots</a:t>
            </a:r>
          </a:p>
          <a:p>
            <a:pPr lvl="1"/>
            <a:r>
              <a:rPr lang="en-US" dirty="0" smtClean="0"/>
              <a:t>Time (analog)</a:t>
            </a:r>
          </a:p>
          <a:p>
            <a:pPr lvl="1"/>
            <a:r>
              <a:rPr lang="en-US" dirty="0" smtClean="0"/>
              <a:t>Paired data</a:t>
            </a:r>
          </a:p>
          <a:p>
            <a:r>
              <a:rPr lang="en-US" dirty="0" smtClean="0"/>
              <a:t>Maps</a:t>
            </a:r>
          </a:p>
          <a:p>
            <a:pPr lvl="1"/>
            <a:r>
              <a:rPr lang="en-US" dirty="0" smtClean="0"/>
              <a:t>Differences in time (rainfall)</a:t>
            </a:r>
          </a:p>
          <a:p>
            <a:pPr lvl="1"/>
            <a:r>
              <a:rPr lang="en-US" dirty="0" smtClean="0"/>
              <a:t>Accumulation</a:t>
            </a:r>
          </a:p>
          <a:p>
            <a:pPr lvl="1"/>
            <a:r>
              <a:rPr lang="en-US" dirty="0" smtClean="0"/>
              <a:t>Instantaneous value (water level)</a:t>
            </a:r>
          </a:p>
          <a:p>
            <a:pPr lvl="1"/>
            <a:r>
              <a:rPr lang="en-US" dirty="0" smtClean="0"/>
              <a:t>Composite data (Weather radar, satellite pictures)</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66709784"/>
      </p:ext>
    </p:extLst>
  </p:cSld>
  <p:clrMapOvr>
    <a:masterClrMapping/>
  </p:clrMapOvr>
  <mc:AlternateContent xmlns:mc="http://schemas.openxmlformats.org/markup-compatibility/2006" xmlns:p14="http://schemas.microsoft.com/office/powerpoint/2010/main">
    <mc:Choice Requires="p14">
      <p:transition spd="slow" p14:dur="2000" advTm="107395"/>
    </mc:Choice>
    <mc:Fallback xmlns="">
      <p:transition spd="slow" advTm="107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500"/>
                                        <p:tgtEl>
                                          <p:spTgt spid="3">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500"/>
                                        <p:tgtEl>
                                          <p:spTgt spid="3">
                                            <p:txEl>
                                              <p:pRg st="10" end="1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Effect transition="in" filter="fade">
                                      <p:cBhvr>
                                        <p:cTn id="6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Tables and Reports</a:t>
            </a:r>
            <a:endParaRPr lang="en-US" dirty="0"/>
          </a:p>
        </p:txBody>
      </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24557"/>
          <a:stretch/>
        </p:blipFill>
        <p:spPr bwMode="auto">
          <a:xfrm>
            <a:off x="1295400" y="1371600"/>
            <a:ext cx="6888207" cy="534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114800" y="3962400"/>
            <a:ext cx="1676400" cy="3810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810000" y="3200400"/>
            <a:ext cx="838200" cy="2286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86200" y="3505199"/>
            <a:ext cx="1295400" cy="3099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181600" y="3505200"/>
            <a:ext cx="685800" cy="3099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3429000" y="4572000"/>
            <a:ext cx="152400" cy="381000"/>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800600" y="4572000"/>
            <a:ext cx="152400" cy="381000"/>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248400" y="4572000"/>
            <a:ext cx="152400" cy="381000"/>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98910598"/>
      </p:ext>
    </p:extLst>
  </p:cSld>
  <p:clrMapOvr>
    <a:masterClrMapping/>
  </p:clrMapOvr>
  <mc:AlternateContent xmlns:mc="http://schemas.openxmlformats.org/markup-compatibility/2006" xmlns:p14="http://schemas.microsoft.com/office/powerpoint/2010/main">
    <mc:Choice Requires="p14">
      <p:transition spd="slow" p14:dur="2000" advTm="89865"/>
    </mc:Choice>
    <mc:Fallback xmlns="">
      <p:transition spd="slow" advTm="8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3" grpId="0" animBg="1"/>
      <p:bldP spid="5" grpId="0" animBg="1"/>
      <p:bldP spid="6" grpId="0" animBg="1"/>
      <p:bldP spid="7" grpId="0" animBg="1"/>
      <p:bldP spid="8"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Plot</a:t>
            </a:r>
            <a:endParaRPr lang="en-US" dirty="0"/>
          </a:p>
        </p:txBody>
      </p:sp>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0777"/>
          <a:stretch/>
        </p:blipFill>
        <p:spPr bwMode="auto">
          <a:xfrm>
            <a:off x="1295399" y="1371600"/>
            <a:ext cx="6629401" cy="536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733800" y="3119063"/>
            <a:ext cx="838200" cy="2286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810000" y="3423862"/>
            <a:ext cx="1295400" cy="3099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105400" y="3347663"/>
            <a:ext cx="1295400" cy="3861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1752600" y="6477000"/>
            <a:ext cx="914400" cy="152400"/>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14600" y="3657600"/>
            <a:ext cx="5181600" cy="259080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23068097"/>
      </p:ext>
    </p:extLst>
  </p:cSld>
  <p:clrMapOvr>
    <a:masterClrMapping/>
  </p:clrMapOvr>
  <mc:AlternateContent xmlns:mc="http://schemas.openxmlformats.org/markup-compatibility/2006" xmlns:p14="http://schemas.microsoft.com/office/powerpoint/2010/main">
    <mc:Choice Requires="p14">
      <p:transition spd="slow" p14:dur="2000" advTm="72152"/>
    </mc:Choice>
    <mc:Fallback xmlns="">
      <p:transition spd="slow" advTm="72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in)">
                                      <p:cBhvr>
                                        <p:cTn id="11" dur="20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Map Interface</a:t>
            </a:r>
            <a:endParaRPr lang="en-US"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81" y="2362200"/>
            <a:ext cx="9105419"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8581" y="2661863"/>
            <a:ext cx="1028219" cy="3099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8581" y="2816831"/>
            <a:ext cx="1028219" cy="30736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581" y="3042863"/>
            <a:ext cx="1028219" cy="309937"/>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7010400" y="3352800"/>
            <a:ext cx="762000" cy="53340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7543800" y="3505200"/>
            <a:ext cx="381000" cy="76200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077200" y="3619500"/>
            <a:ext cx="152400" cy="933236"/>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2" name="Down Arrow 11"/>
          <p:cNvSpPr/>
          <p:nvPr/>
        </p:nvSpPr>
        <p:spPr>
          <a:xfrm>
            <a:off x="3429000" y="1524000"/>
            <a:ext cx="228600" cy="1292831"/>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00200" y="2743200"/>
            <a:ext cx="1447800" cy="36576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97587423"/>
      </p:ext>
    </p:extLst>
  </p:cSld>
  <p:clrMapOvr>
    <a:masterClrMapping/>
  </p:clrMapOvr>
  <mc:AlternateContent xmlns:mc="http://schemas.openxmlformats.org/markup-compatibility/2006" xmlns:p14="http://schemas.microsoft.com/office/powerpoint/2010/main">
    <mc:Choice Requires="p14">
      <p:transition spd="slow" p14:dur="2000" advTm="89423"/>
    </mc:Choice>
    <mc:Fallback xmlns="">
      <p:transition spd="slow" advTm="89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repeatCount="indefinite" fill="hold" nodeType="clickEffect">
                                  <p:stCondLst>
                                    <p:cond delay="0"/>
                                  </p:stCondLst>
                                  <p:endCondLst>
                                    <p:cond evt="onNext" delay="0">
                                      <p:tgtEl>
                                        <p:sldTgt/>
                                      </p:tgtEl>
                                    </p:cond>
                                  </p:end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repeatCount="indefinite" fill="hold" nodeType="withEffect">
                                  <p:stCondLst>
                                    <p:cond delay="0"/>
                                  </p:stCondLst>
                                  <p:endCondLst>
                                    <p:cond evt="onNext" delay="0">
                                      <p:tgtEl>
                                        <p:sldTgt/>
                                      </p:tgtEl>
                                    </p:cond>
                                  </p:end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repeatCount="indefinite" fill="hold" nodeType="withEffect">
                                  <p:stCondLst>
                                    <p:cond delay="0"/>
                                  </p:stCondLst>
                                  <p:endCondLst>
                                    <p:cond evt="onNext" delay="0">
                                      <p:tgtEl>
                                        <p:sldTgt/>
                                      </p:tgtEl>
                                    </p:cond>
                                  </p:end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repeatCount="indefinite" fill="hold" grpId="0" nodeType="clickEffect">
                                  <p:stCondLst>
                                    <p:cond delay="0"/>
                                  </p:stCondLst>
                                  <p:endCondLst>
                                    <p:cond evt="onNext" delay="0">
                                      <p:tgtEl>
                                        <p:sldTgt/>
                                      </p:tgtEl>
                                    </p:cond>
                                  </p:end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repeatCount="indefinite" fill="hold" grpId="0" nodeType="clickEffect">
                                  <p:stCondLst>
                                    <p:cond delay="0"/>
                                  </p:stCondLst>
                                  <p:endCondLst>
                                    <p:cond evt="onNext" delay="0">
                                      <p:tgtEl>
                                        <p:sldTgt/>
                                      </p:tgtEl>
                                    </p:cond>
                                  </p:end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Advanced Data Visualization Sites (Public)</a:t>
            </a:r>
            <a:endParaRPr lang="en-US" dirty="0"/>
          </a:p>
        </p:txBody>
      </p:sp>
      <p:sp>
        <p:nvSpPr>
          <p:cNvPr id="3" name="Content Placeholder 2"/>
          <p:cNvSpPr>
            <a:spLocks noGrp="1"/>
          </p:cNvSpPr>
          <p:nvPr>
            <p:ph idx="1"/>
          </p:nvPr>
        </p:nvSpPr>
        <p:spPr/>
        <p:txBody>
          <a:bodyPr/>
          <a:lstStyle/>
          <a:p>
            <a:r>
              <a:rPr lang="en-US" dirty="0" smtClean="0"/>
              <a:t>National Water Portal for Canada</a:t>
            </a:r>
          </a:p>
          <a:p>
            <a:pPr lvl="1"/>
            <a:r>
              <a:rPr lang="en-US" dirty="0" smtClean="0">
                <a:hlinkClick r:id="rId5"/>
              </a:rPr>
              <a:t>http</a:t>
            </a:r>
            <a:r>
              <a:rPr lang="en-US" dirty="0">
                <a:hlinkClick r:id="rId5"/>
              </a:rPr>
              <a:t>://</a:t>
            </a:r>
            <a:r>
              <a:rPr lang="en-US" dirty="0" smtClean="0">
                <a:hlinkClick r:id="rId5"/>
              </a:rPr>
              <a:t>www.wateroffice.ec.gc.ca/</a:t>
            </a:r>
            <a:endParaRPr lang="en-US" dirty="0" smtClean="0"/>
          </a:p>
          <a:p>
            <a:r>
              <a:rPr lang="en-US" dirty="0" smtClean="0"/>
              <a:t>National Water Portal for the USA</a:t>
            </a:r>
          </a:p>
          <a:p>
            <a:pPr lvl="1"/>
            <a:r>
              <a:rPr lang="en-US" dirty="0" smtClean="0">
                <a:hlinkClick r:id="rId6"/>
              </a:rPr>
              <a:t>http://water.usgs.gov/nwis</a:t>
            </a:r>
            <a:endParaRPr lang="en-US" dirty="0" smtClean="0"/>
          </a:p>
          <a:p>
            <a:r>
              <a:rPr lang="en-US" dirty="0" smtClean="0"/>
              <a:t>State Water Portal of California</a:t>
            </a:r>
          </a:p>
          <a:p>
            <a:pPr lvl="1"/>
            <a:r>
              <a:rPr lang="en-US" dirty="0" smtClean="0">
                <a:hlinkClick r:id="rId7"/>
              </a:rPr>
              <a:t>http://cdec.water.ca.gov/</a:t>
            </a:r>
            <a:endParaRPr lang="en-US" dirty="0" smtClean="0"/>
          </a:p>
          <a:p>
            <a:r>
              <a:rPr lang="en-US" dirty="0" smtClean="0"/>
              <a:t>Water Portal for Regional Water Authority</a:t>
            </a:r>
          </a:p>
          <a:p>
            <a:pPr lvl="1"/>
            <a:r>
              <a:rPr lang="en-US" dirty="0" smtClean="0">
                <a:hlinkClick r:id="rId8"/>
              </a:rPr>
              <a:t>http://hydromet.lcra.org/</a:t>
            </a:r>
            <a:endParaRPr lang="en-US" dirty="0" smtClean="0"/>
          </a:p>
          <a:p>
            <a:r>
              <a:rPr lang="en-US" dirty="0" smtClean="0"/>
              <a:t>Water Portal Supported by Innovative Hydrology</a:t>
            </a:r>
          </a:p>
          <a:p>
            <a:pPr lvl="1"/>
            <a:r>
              <a:rPr lang="en-US" dirty="0" smtClean="0">
                <a:hlinkClick r:id="rId9"/>
              </a:rPr>
              <a:t>http://ih-mark.dyndns.org:8080/caweb/tw/</a:t>
            </a:r>
            <a:endParaRPr lang="en-US" dirty="0" smtClean="0"/>
          </a:p>
          <a:p>
            <a:pPr lvl="1"/>
            <a:endParaRPr lang="en-US" dirty="0" smtClean="0"/>
          </a:p>
          <a:p>
            <a:pPr marL="274320" lvl="1" indent="0">
              <a:buNone/>
            </a:pPr>
            <a:endParaRPr lang="en-US" dirty="0" smtClean="0"/>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0732416"/>
      </p:ext>
    </p:extLst>
  </p:cSld>
  <p:clrMapOvr>
    <a:masterClrMapping/>
  </p:clrMapOvr>
  <mc:AlternateContent xmlns:mc="http://schemas.openxmlformats.org/markup-compatibility/2006" xmlns:p14="http://schemas.microsoft.com/office/powerpoint/2010/main">
    <mc:Choice Requires="p14">
      <p:transition spd="slow" p14:dur="2000" advTm="28012"/>
    </mc:Choice>
    <mc:Fallback xmlns="">
      <p:transition spd="slow" advTm="28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dirty="0" smtClean="0"/>
              <a:t>Data Exchange and Dissemination Module</a:t>
            </a:r>
            <a:endParaRPr lang="en-US" dirty="0"/>
          </a:p>
        </p:txBody>
      </p:sp>
      <p:sp>
        <p:nvSpPr>
          <p:cNvPr id="3" name="Content Placeholder 2"/>
          <p:cNvSpPr>
            <a:spLocks noGrp="1"/>
          </p:cNvSpPr>
          <p:nvPr>
            <p:ph idx="1"/>
          </p:nvPr>
        </p:nvSpPr>
        <p:spPr/>
        <p:txBody>
          <a:bodyPr/>
          <a:lstStyle/>
          <a:p>
            <a:r>
              <a:rPr lang="en-US" dirty="0" smtClean="0"/>
              <a:t>Includes Data Exchange (Push/Pull)</a:t>
            </a:r>
          </a:p>
          <a:p>
            <a:endParaRPr lang="en-US" dirty="0"/>
          </a:p>
          <a:p>
            <a:endParaRPr lang="en-US" dirty="0" smtClean="0"/>
          </a:p>
          <a:p>
            <a:pPr marL="0" indent="0">
              <a:buNone/>
            </a:pPr>
            <a:endParaRPr lang="en-US" dirty="0" smtClean="0"/>
          </a:p>
          <a:p>
            <a:r>
              <a:rPr lang="en-US" dirty="0" smtClean="0"/>
              <a:t>Web pages (Pull)</a:t>
            </a:r>
          </a:p>
          <a:p>
            <a:r>
              <a:rPr lang="en-US" dirty="0" smtClean="0"/>
              <a:t>SMS Text Messages (Push)</a:t>
            </a:r>
            <a:endParaRPr lang="en-US" dirty="0"/>
          </a:p>
        </p:txBody>
      </p:sp>
      <p:sp>
        <p:nvSpPr>
          <p:cNvPr id="4" name="Cloud 3"/>
          <p:cNvSpPr/>
          <p:nvPr/>
        </p:nvSpPr>
        <p:spPr>
          <a:xfrm>
            <a:off x="838200" y="2133600"/>
            <a:ext cx="2286000" cy="12192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C:\Program Files (x86)\Microsoft Office\MEDIA\CAGCAT10\j0195384.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2108149"/>
            <a:ext cx="1219200" cy="1244651"/>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3581400" y="2514600"/>
            <a:ext cx="990600" cy="2158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0800000">
            <a:off x="3581400" y="2755926"/>
            <a:ext cx="990600" cy="2158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581400" y="2514600"/>
            <a:ext cx="990600" cy="2158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76600" y="2133600"/>
            <a:ext cx="1937453" cy="369332"/>
          </a:xfrm>
          <a:prstGeom prst="rect">
            <a:avLst/>
          </a:prstGeom>
          <a:noFill/>
        </p:spPr>
        <p:txBody>
          <a:bodyPr wrap="none" rtlCol="0">
            <a:spAutoFit/>
          </a:bodyPr>
          <a:lstStyle/>
          <a:p>
            <a:r>
              <a:rPr lang="en-US" dirty="0" smtClean="0"/>
              <a:t>Push Technology</a:t>
            </a:r>
            <a:endParaRPr lang="en-US" dirty="0"/>
          </a:p>
        </p:txBody>
      </p:sp>
      <p:sp>
        <p:nvSpPr>
          <p:cNvPr id="13" name="TextBox 12"/>
          <p:cNvSpPr txBox="1"/>
          <p:nvPr/>
        </p:nvSpPr>
        <p:spPr>
          <a:xfrm>
            <a:off x="3276600" y="3059668"/>
            <a:ext cx="1796389" cy="369332"/>
          </a:xfrm>
          <a:prstGeom prst="rect">
            <a:avLst/>
          </a:prstGeom>
          <a:noFill/>
        </p:spPr>
        <p:txBody>
          <a:bodyPr wrap="none" rtlCol="0">
            <a:spAutoFit/>
          </a:bodyPr>
          <a:lstStyle/>
          <a:p>
            <a:r>
              <a:rPr lang="en-US" dirty="0" smtClean="0"/>
              <a:t>Pull Technology</a:t>
            </a:r>
            <a:endParaRPr lang="en-US" dirty="0"/>
          </a:p>
        </p:txBody>
      </p:sp>
      <p:sp>
        <p:nvSpPr>
          <p:cNvPr id="15" name="Right Arrow 14"/>
          <p:cNvSpPr/>
          <p:nvPr/>
        </p:nvSpPr>
        <p:spPr>
          <a:xfrm rot="10800000">
            <a:off x="3581400" y="2755925"/>
            <a:ext cx="990600" cy="2158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43000" y="2514600"/>
            <a:ext cx="1415772" cy="369332"/>
          </a:xfrm>
          <a:prstGeom prst="rect">
            <a:avLst/>
          </a:prstGeom>
          <a:noFill/>
        </p:spPr>
        <p:txBody>
          <a:bodyPr wrap="none" rtlCol="0">
            <a:spAutoFit/>
          </a:bodyPr>
          <a:lstStyle/>
          <a:p>
            <a:r>
              <a:rPr lang="en-US" dirty="0" smtClean="0"/>
              <a:t>Data Server</a:t>
            </a:r>
            <a:endParaRPr lang="en-US"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26141610"/>
      </p:ext>
    </p:extLst>
  </p:cSld>
  <p:clrMapOvr>
    <a:masterClrMapping/>
  </p:clrMapOvr>
  <mc:AlternateContent xmlns:mc="http://schemas.openxmlformats.org/markup-compatibility/2006" xmlns:p14="http://schemas.microsoft.com/office/powerpoint/2010/main">
    <mc:Choice Requires="p14">
      <p:transition spd="slow" p14:dur="2000" advTm="92417"/>
    </mc:Choice>
    <mc:Fallback xmlns="">
      <p:transition spd="slow" advTm="9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fade">
                                      <p:cBhvr>
                                        <p:cTn id="55" dur="500"/>
                                        <p:tgtEl>
                                          <p:spTgt spid="3">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fade">
                                      <p:cBhvr>
                                        <p:cTn id="6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12"/>
                </p:tgtEl>
              </p:cMediaNode>
            </p:audio>
          </p:childTnLst>
        </p:cTn>
      </p:par>
    </p:tnLst>
    <p:bldLst>
      <p:bldP spid="3" grpId="0" uiExpand="1" build="p"/>
      <p:bldP spid="4" grpId="0" animBg="1"/>
      <p:bldP spid="5" grpId="0" animBg="1"/>
      <p:bldP spid="10" grpId="0" animBg="1"/>
      <p:bldP spid="11" grpId="0" animBg="1"/>
      <p:bldP spid="6" grpId="0"/>
      <p:bldP spid="13" grpId="0"/>
      <p:bldP spid="1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Exchange and Dissemination</a:t>
            </a:r>
            <a:endParaRPr lang="en-US" dirty="0"/>
          </a:p>
        </p:txBody>
      </p:sp>
      <p:cxnSp>
        <p:nvCxnSpPr>
          <p:cNvPr id="6" name="Straight Arrow Connector 5"/>
          <p:cNvCxnSpPr>
            <a:stCxn id="10" idx="2"/>
          </p:cNvCxnSpPr>
          <p:nvPr/>
        </p:nvCxnSpPr>
        <p:spPr>
          <a:xfrm flipH="1">
            <a:off x="3352800" y="4038600"/>
            <a:ext cx="7620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114800" y="3581400"/>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10" idx="3"/>
          </p:cNvCxnSpPr>
          <p:nvPr/>
        </p:nvCxnSpPr>
        <p:spPr>
          <a:xfrm flipH="1">
            <a:off x="3709895" y="4361889"/>
            <a:ext cx="538816" cy="48493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0" idx="1"/>
          </p:cNvCxnSpPr>
          <p:nvPr/>
        </p:nvCxnSpPr>
        <p:spPr>
          <a:xfrm flipH="1" flipV="1">
            <a:off x="3709895" y="3230377"/>
            <a:ext cx="538816" cy="48493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4"/>
          </p:cNvCxnSpPr>
          <p:nvPr/>
        </p:nvCxnSpPr>
        <p:spPr>
          <a:xfrm>
            <a:off x="4572000" y="4495800"/>
            <a:ext cx="0" cy="6858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10" idx="0"/>
          </p:cNvCxnSpPr>
          <p:nvPr/>
        </p:nvCxnSpPr>
        <p:spPr>
          <a:xfrm>
            <a:off x="4572000" y="2895600"/>
            <a:ext cx="0" cy="6858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0" idx="7"/>
          </p:cNvCxnSpPr>
          <p:nvPr/>
        </p:nvCxnSpPr>
        <p:spPr>
          <a:xfrm flipH="1">
            <a:off x="4895289" y="3230377"/>
            <a:ext cx="538815" cy="48493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10" idx="6"/>
          </p:cNvCxnSpPr>
          <p:nvPr/>
        </p:nvCxnSpPr>
        <p:spPr>
          <a:xfrm flipH="1">
            <a:off x="5029200" y="4038600"/>
            <a:ext cx="761999"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10" idx="5"/>
          </p:cNvCxnSpPr>
          <p:nvPr/>
        </p:nvCxnSpPr>
        <p:spPr>
          <a:xfrm flipH="1" flipV="1">
            <a:off x="4895289" y="4361889"/>
            <a:ext cx="538815" cy="48493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4248711" y="3851702"/>
            <a:ext cx="646578" cy="415498"/>
          </a:xfrm>
          <a:prstGeom prst="rect">
            <a:avLst/>
          </a:prstGeom>
          <a:noFill/>
        </p:spPr>
        <p:txBody>
          <a:bodyPr wrap="square" rtlCol="0">
            <a:spAutoFit/>
          </a:bodyPr>
          <a:lstStyle/>
          <a:p>
            <a:r>
              <a:rPr lang="en-US" sz="2100" b="1" dirty="0" smtClean="0">
                <a:solidFill>
                  <a:srgbClr val="FF0000"/>
                </a:solidFill>
              </a:rPr>
              <a:t>HIS</a:t>
            </a:r>
            <a:endParaRPr lang="en-US" sz="2100" b="1" dirty="0">
              <a:solidFill>
                <a:srgbClr val="FF0000"/>
              </a:solidFill>
            </a:endParaRPr>
          </a:p>
        </p:txBody>
      </p:sp>
      <p:sp>
        <p:nvSpPr>
          <p:cNvPr id="85" name="TextBox 84"/>
          <p:cNvSpPr txBox="1"/>
          <p:nvPr/>
        </p:nvSpPr>
        <p:spPr>
          <a:xfrm>
            <a:off x="4267200" y="2514600"/>
            <a:ext cx="659155" cy="369332"/>
          </a:xfrm>
          <a:prstGeom prst="rect">
            <a:avLst/>
          </a:prstGeom>
          <a:noFill/>
        </p:spPr>
        <p:txBody>
          <a:bodyPr wrap="none" rtlCol="0">
            <a:spAutoFit/>
          </a:bodyPr>
          <a:lstStyle/>
          <a:p>
            <a:r>
              <a:rPr lang="en-US" b="1" dirty="0" smtClean="0">
                <a:solidFill>
                  <a:srgbClr val="0070C0"/>
                </a:solidFill>
              </a:rPr>
              <a:t>DSS</a:t>
            </a:r>
            <a:endParaRPr lang="en-US" b="1" dirty="0">
              <a:solidFill>
                <a:srgbClr val="0070C0"/>
              </a:solidFill>
            </a:endParaRPr>
          </a:p>
        </p:txBody>
      </p:sp>
      <p:sp>
        <p:nvSpPr>
          <p:cNvPr id="86" name="TextBox 85"/>
          <p:cNvSpPr txBox="1"/>
          <p:nvPr/>
        </p:nvSpPr>
        <p:spPr>
          <a:xfrm>
            <a:off x="5831413" y="3897868"/>
            <a:ext cx="607859" cy="369332"/>
          </a:xfrm>
          <a:prstGeom prst="rect">
            <a:avLst/>
          </a:prstGeom>
          <a:noFill/>
        </p:spPr>
        <p:txBody>
          <a:bodyPr wrap="none" rtlCol="0">
            <a:spAutoFit/>
          </a:bodyPr>
          <a:lstStyle/>
          <a:p>
            <a:r>
              <a:rPr lang="en-US" b="1" dirty="0" smtClean="0">
                <a:solidFill>
                  <a:srgbClr val="0070C0"/>
                </a:solidFill>
              </a:rPr>
              <a:t>IMD</a:t>
            </a:r>
            <a:endParaRPr lang="en-US" b="1" dirty="0">
              <a:solidFill>
                <a:srgbClr val="0070C0"/>
              </a:solidFill>
            </a:endParaRPr>
          </a:p>
        </p:txBody>
      </p:sp>
      <p:sp>
        <p:nvSpPr>
          <p:cNvPr id="87" name="TextBox 86"/>
          <p:cNvSpPr txBox="1"/>
          <p:nvPr/>
        </p:nvSpPr>
        <p:spPr>
          <a:xfrm>
            <a:off x="4216901" y="5193268"/>
            <a:ext cx="736099" cy="369332"/>
          </a:xfrm>
          <a:prstGeom prst="rect">
            <a:avLst/>
          </a:prstGeom>
          <a:noFill/>
        </p:spPr>
        <p:txBody>
          <a:bodyPr wrap="none" rtlCol="0">
            <a:spAutoFit/>
          </a:bodyPr>
          <a:lstStyle/>
          <a:p>
            <a:r>
              <a:rPr lang="en-US" b="1" dirty="0" smtClean="0">
                <a:solidFill>
                  <a:srgbClr val="0070C0"/>
                </a:solidFill>
              </a:rPr>
              <a:t>CWC</a:t>
            </a:r>
            <a:endParaRPr lang="en-US" b="1" dirty="0">
              <a:solidFill>
                <a:srgbClr val="0070C0"/>
              </a:solidFill>
            </a:endParaRPr>
          </a:p>
        </p:txBody>
      </p:sp>
      <p:sp>
        <p:nvSpPr>
          <p:cNvPr id="88" name="TextBox 87"/>
          <p:cNvSpPr txBox="1"/>
          <p:nvPr/>
        </p:nvSpPr>
        <p:spPr>
          <a:xfrm>
            <a:off x="1066800" y="3886200"/>
            <a:ext cx="2249334" cy="369332"/>
          </a:xfrm>
          <a:prstGeom prst="rect">
            <a:avLst/>
          </a:prstGeom>
          <a:noFill/>
        </p:spPr>
        <p:txBody>
          <a:bodyPr wrap="none" rtlCol="0">
            <a:spAutoFit/>
          </a:bodyPr>
          <a:lstStyle/>
          <a:p>
            <a:r>
              <a:rPr lang="en-US" b="1" dirty="0" smtClean="0">
                <a:solidFill>
                  <a:srgbClr val="0070C0"/>
                </a:solidFill>
              </a:rPr>
              <a:t>Cooperating Entity</a:t>
            </a:r>
            <a:endParaRPr lang="en-US" b="1" dirty="0">
              <a:solidFill>
                <a:srgbClr val="0070C0"/>
              </a:solidFill>
            </a:endParaRPr>
          </a:p>
        </p:txBody>
      </p:sp>
      <p:sp>
        <p:nvSpPr>
          <p:cNvPr id="89" name="TextBox 88"/>
          <p:cNvSpPr txBox="1"/>
          <p:nvPr/>
        </p:nvSpPr>
        <p:spPr>
          <a:xfrm>
            <a:off x="2286000" y="2831068"/>
            <a:ext cx="1441420" cy="369332"/>
          </a:xfrm>
          <a:prstGeom prst="rect">
            <a:avLst/>
          </a:prstGeom>
          <a:noFill/>
        </p:spPr>
        <p:txBody>
          <a:bodyPr wrap="none" rtlCol="0">
            <a:spAutoFit/>
          </a:bodyPr>
          <a:lstStyle/>
          <a:p>
            <a:r>
              <a:rPr lang="en-US" b="1" dirty="0" smtClean="0">
                <a:solidFill>
                  <a:srgbClr val="0070C0"/>
                </a:solidFill>
              </a:rPr>
              <a:t>WEB Portal</a:t>
            </a:r>
            <a:endParaRPr lang="en-US" b="1" dirty="0">
              <a:solidFill>
                <a:srgbClr val="0070C0"/>
              </a:solidFill>
            </a:endParaRPr>
          </a:p>
        </p:txBody>
      </p:sp>
      <p:sp>
        <p:nvSpPr>
          <p:cNvPr id="90" name="TextBox 89"/>
          <p:cNvSpPr txBox="1"/>
          <p:nvPr/>
        </p:nvSpPr>
        <p:spPr>
          <a:xfrm>
            <a:off x="5450413" y="2831068"/>
            <a:ext cx="2967479" cy="369332"/>
          </a:xfrm>
          <a:prstGeom prst="rect">
            <a:avLst/>
          </a:prstGeom>
          <a:noFill/>
        </p:spPr>
        <p:txBody>
          <a:bodyPr wrap="none" rtlCol="0">
            <a:spAutoFit/>
          </a:bodyPr>
          <a:lstStyle/>
          <a:p>
            <a:r>
              <a:rPr lang="en-US" b="1" dirty="0" smtClean="0">
                <a:solidFill>
                  <a:srgbClr val="0070C0"/>
                </a:solidFill>
              </a:rPr>
              <a:t>Research &amp; Development</a:t>
            </a:r>
            <a:endParaRPr lang="en-US" b="1" dirty="0">
              <a:solidFill>
                <a:srgbClr val="0070C0"/>
              </a:solidFill>
            </a:endParaRPr>
          </a:p>
        </p:txBody>
      </p:sp>
      <p:sp>
        <p:nvSpPr>
          <p:cNvPr id="91" name="TextBox 90"/>
          <p:cNvSpPr txBox="1"/>
          <p:nvPr/>
        </p:nvSpPr>
        <p:spPr>
          <a:xfrm>
            <a:off x="5450413" y="4888468"/>
            <a:ext cx="1727781" cy="369332"/>
          </a:xfrm>
          <a:prstGeom prst="rect">
            <a:avLst/>
          </a:prstGeom>
          <a:noFill/>
        </p:spPr>
        <p:txBody>
          <a:bodyPr wrap="none" rtlCol="0">
            <a:spAutoFit/>
          </a:bodyPr>
          <a:lstStyle/>
          <a:p>
            <a:r>
              <a:rPr lang="en-US" b="1" dirty="0" smtClean="0">
                <a:solidFill>
                  <a:srgbClr val="0070C0"/>
                </a:solidFill>
              </a:rPr>
              <a:t>Early Warning</a:t>
            </a:r>
            <a:endParaRPr lang="en-US" b="1" dirty="0">
              <a:solidFill>
                <a:srgbClr val="0070C0"/>
              </a:solidFill>
            </a:endParaRPr>
          </a:p>
        </p:txBody>
      </p:sp>
      <p:sp>
        <p:nvSpPr>
          <p:cNvPr id="92" name="TextBox 91"/>
          <p:cNvSpPr txBox="1"/>
          <p:nvPr/>
        </p:nvSpPr>
        <p:spPr>
          <a:xfrm>
            <a:off x="1524000" y="4876800"/>
            <a:ext cx="2172390" cy="369332"/>
          </a:xfrm>
          <a:prstGeom prst="rect">
            <a:avLst/>
          </a:prstGeom>
          <a:noFill/>
        </p:spPr>
        <p:txBody>
          <a:bodyPr wrap="none" rtlCol="0">
            <a:spAutoFit/>
          </a:bodyPr>
          <a:lstStyle/>
          <a:p>
            <a:r>
              <a:rPr lang="en-US" b="1" dirty="0" smtClean="0">
                <a:solidFill>
                  <a:srgbClr val="0070C0"/>
                </a:solidFill>
              </a:rPr>
              <a:t>State Government</a:t>
            </a:r>
            <a:endParaRPr lang="en-US" b="1" dirty="0">
              <a:solidFill>
                <a:srgbClr val="0070C0"/>
              </a:solidFill>
            </a:endParaRPr>
          </a:p>
        </p:txBody>
      </p:sp>
      <p:pic>
        <p:nvPicPr>
          <p:cNvPr id="93" name="Audio 9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20547639"/>
      </p:ext>
    </p:extLst>
  </p:cSld>
  <p:clrMapOvr>
    <a:masterClrMapping/>
  </p:clrMapOvr>
  <mc:AlternateContent xmlns:mc="http://schemas.openxmlformats.org/markup-compatibility/2006" xmlns:p14="http://schemas.microsoft.com/office/powerpoint/2010/main">
    <mc:Choice Requires="p14">
      <p:transition spd="slow" p14:dur="2000" advTm="135029"/>
    </mc:Choice>
    <mc:Fallback xmlns="">
      <p:transition spd="slow" advTm="13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500"/>
                                        <p:tgtEl>
                                          <p:spTgt spid="84"/>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repeatCount="indefinite" fill="hold" nodeType="withEffect">
                                  <p:stCondLst>
                                    <p:cond delay="20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par>
                                <p:cTn id="28" presetID="10" presetClass="entr" presetSubtype="0" repeatCount="indefinite" fill="hold" nodeType="withEffect">
                                  <p:stCondLst>
                                    <p:cond delay="20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par>
                                <p:cTn id="36" presetID="10" presetClass="entr" presetSubtype="0" repeatCount="indefinite" fill="hold" nodeType="withEffect">
                                  <p:stCondLst>
                                    <p:cond delay="200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6"/>
                                        </p:tgtEl>
                                        <p:attrNameLst>
                                          <p:attrName>style.visibility</p:attrName>
                                        </p:attrNameLst>
                                      </p:cBhvr>
                                      <p:to>
                                        <p:strVal val="visible"/>
                                      </p:to>
                                    </p:set>
                                    <p:animEffect transition="in" filter="fade">
                                      <p:cBhvr>
                                        <p:cTn id="43" dur="500"/>
                                        <p:tgtEl>
                                          <p:spTgt spid="86"/>
                                        </p:tgtEl>
                                      </p:cBhvr>
                                    </p:animEffect>
                                  </p:childTnLst>
                                </p:cTn>
                              </p:par>
                              <p:par>
                                <p:cTn id="44" presetID="10" presetClass="entr" presetSubtype="0" repeatCount="indefinite" fill="hold" nodeType="withEffect">
                                  <p:stCondLst>
                                    <p:cond delay="20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fade">
                                      <p:cBhvr>
                                        <p:cTn id="51" dur="500"/>
                                        <p:tgtEl>
                                          <p:spTgt spid="91"/>
                                        </p:tgtEl>
                                      </p:cBhvr>
                                    </p:animEffect>
                                  </p:childTnLst>
                                </p:cTn>
                              </p:par>
                              <p:par>
                                <p:cTn id="52" presetID="10" presetClass="entr" presetSubtype="0" repeatCount="indefinite" fill="hold" nodeType="withEffect">
                                  <p:stCondLst>
                                    <p:cond delay="200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fade">
                                      <p:cBhvr>
                                        <p:cTn id="59" dur="500"/>
                                        <p:tgtEl>
                                          <p:spTgt spid="87"/>
                                        </p:tgtEl>
                                      </p:cBhvr>
                                    </p:animEffect>
                                  </p:childTnLst>
                                </p:cTn>
                              </p:par>
                              <p:par>
                                <p:cTn id="60" presetID="10" presetClass="entr" presetSubtype="0" repeatCount="indefinite" fill="hold" nodeType="withEffect">
                                  <p:stCondLst>
                                    <p:cond delay="200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92"/>
                                        </p:tgtEl>
                                        <p:attrNameLst>
                                          <p:attrName>style.visibility</p:attrName>
                                        </p:attrNameLst>
                                      </p:cBhvr>
                                      <p:to>
                                        <p:strVal val="visible"/>
                                      </p:to>
                                    </p:set>
                                    <p:animEffect transition="in" filter="fade">
                                      <p:cBhvr>
                                        <p:cTn id="67" dur="500"/>
                                        <p:tgtEl>
                                          <p:spTgt spid="92"/>
                                        </p:tgtEl>
                                      </p:cBhvr>
                                    </p:animEffect>
                                  </p:childTnLst>
                                </p:cTn>
                              </p:par>
                              <p:par>
                                <p:cTn id="68" presetID="10" presetClass="entr" presetSubtype="0" repeatCount="indefinite" fill="hold" nodeType="withEffect">
                                  <p:stCondLst>
                                    <p:cond delay="20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fade">
                                      <p:cBhvr>
                                        <p:cTn id="75" dur="500"/>
                                        <p:tgtEl>
                                          <p:spTgt spid="88"/>
                                        </p:tgtEl>
                                      </p:cBhvr>
                                    </p:animEffect>
                                  </p:childTnLst>
                                </p:cTn>
                              </p:par>
                              <p:par>
                                <p:cTn id="76" presetID="10" presetClass="entr" presetSubtype="0" fill="hold" nodeType="withEffect">
                                  <p:stCondLst>
                                    <p:cond delay="200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93"/>
                </p:tgtEl>
              </p:cMediaNode>
            </p:audio>
          </p:childTnLst>
        </p:cTn>
      </p:par>
    </p:tnLst>
    <p:bldLst>
      <p:bldP spid="10" grpId="0" animBg="1"/>
      <p:bldP spid="84" grpId="0"/>
      <p:bldP spid="85" grpId="0"/>
      <p:bldP spid="86" grpId="0"/>
      <p:bldP spid="87" grpId="0"/>
      <p:bldP spid="88" grpId="0"/>
      <p:bldP spid="89" grpId="0"/>
      <p:bldP spid="90" grpId="0"/>
      <p:bldP spid="91" grpId="0"/>
      <p:bldP spid="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Ancillary Software Modules</a:t>
            </a:r>
            <a:endParaRPr lang="en-US" dirty="0"/>
          </a:p>
        </p:txBody>
      </p:sp>
      <p:sp>
        <p:nvSpPr>
          <p:cNvPr id="3" name="Content Placeholder 2"/>
          <p:cNvSpPr>
            <a:spLocks noGrp="1"/>
          </p:cNvSpPr>
          <p:nvPr>
            <p:ph idx="1"/>
          </p:nvPr>
        </p:nvSpPr>
        <p:spPr/>
        <p:txBody>
          <a:bodyPr/>
          <a:lstStyle/>
          <a:p>
            <a:r>
              <a:rPr lang="en-US" dirty="0" smtClean="0"/>
              <a:t>Virus Protection</a:t>
            </a:r>
          </a:p>
          <a:p>
            <a:r>
              <a:rPr lang="en-US" dirty="0" smtClean="0"/>
              <a:t>Backup Software</a:t>
            </a:r>
          </a:p>
          <a:p>
            <a:r>
              <a:rPr lang="en-US" dirty="0" smtClean="0"/>
              <a:t>Remote Assistance</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38077672"/>
      </p:ext>
    </p:extLst>
  </p:cSld>
  <p:clrMapOvr>
    <a:masterClrMapping/>
  </p:clrMapOvr>
  <mc:AlternateContent xmlns:mc="http://schemas.openxmlformats.org/markup-compatibility/2006" xmlns:p14="http://schemas.microsoft.com/office/powerpoint/2010/main">
    <mc:Choice Requires="p14">
      <p:transition spd="slow" p14:dur="2000" advTm="44771"/>
    </mc:Choice>
    <mc:Fallback xmlns="">
      <p:transition spd="slow" advTm="44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514600"/>
            <a:ext cx="8229600" cy="2133600"/>
          </a:xfrm>
        </p:spPr>
        <p:txBody>
          <a:bodyPr>
            <a:noAutofit/>
          </a:bodyPr>
          <a:lstStyle/>
          <a:p>
            <a:pPr algn="ctr"/>
            <a:r>
              <a:rPr lang="en-US" sz="3600" dirty="0" smtClean="0"/>
              <a:t>Examples that refer to products are intended for illustrative purposes only, and do not imply an endorsement or recommendation of any particular product</a:t>
            </a:r>
            <a:endParaRPr lang="en-US" sz="3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9499441"/>
      </p:ext>
    </p:extLst>
  </p:cSld>
  <p:clrMapOvr>
    <a:masterClrMapping/>
  </p:clrMapOvr>
  <mc:AlternateContent xmlns:mc="http://schemas.openxmlformats.org/markup-compatibility/2006" xmlns:p14="http://schemas.microsoft.com/office/powerpoint/2010/main">
    <mc:Choice Requires="p14">
      <p:transition spd="slow" p14:dur="2000" advTm="16404"/>
    </mc:Choice>
    <mc:Fallback xmlns="">
      <p:transition spd="slow" advTm="1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42" presetClass="entr" presetSubtype="0" fill="hold" grpId="0" nodeType="withEffect">
                                  <p:stCondLst>
                                    <p:cond delay="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0"/>
                                        <p:tgtEl>
                                          <p:spTgt spid="2"/>
                                        </p:tgtEl>
                                      </p:cBhvr>
                                    </p:animEffect>
                                    <p:anim calcmode="lin" valueType="num">
                                      <p:cBhvr>
                                        <p:cTn id="10" dur="5000" fill="hold"/>
                                        <p:tgtEl>
                                          <p:spTgt spid="2"/>
                                        </p:tgtEl>
                                        <p:attrNameLst>
                                          <p:attrName>ppt_x</p:attrName>
                                        </p:attrNameLst>
                                      </p:cBhvr>
                                      <p:tavLst>
                                        <p:tav tm="0">
                                          <p:val>
                                            <p:strVal val="#ppt_x"/>
                                          </p:val>
                                        </p:tav>
                                        <p:tav tm="100000">
                                          <p:val>
                                            <p:strVal val="#ppt_x"/>
                                          </p:val>
                                        </p:tav>
                                      </p:tavLst>
                                    </p:anim>
                                    <p:anim calcmode="lin" valueType="num">
                                      <p:cBhvr>
                                        <p:cTn id="11" dur="5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a:noFill/>
        </p:spPr>
        <p:txBody>
          <a:bodyPr>
            <a:normAutofit fontScale="90000"/>
          </a:bodyPr>
          <a:lstStyle/>
          <a:p>
            <a:r>
              <a:rPr lang="en-US" dirty="0" smtClean="0"/>
              <a:t>Hardware Components and Principles of a HIS Management System </a:t>
            </a:r>
            <a:endParaRPr lang="en-US" dirty="0"/>
          </a:p>
        </p:txBody>
      </p:sp>
      <p:sp>
        <p:nvSpPr>
          <p:cNvPr id="3" name="Content Placeholder 2"/>
          <p:cNvSpPr>
            <a:spLocks noGrp="1"/>
          </p:cNvSpPr>
          <p:nvPr>
            <p:ph idx="1"/>
          </p:nvPr>
        </p:nvSpPr>
        <p:spPr>
          <a:xfrm>
            <a:off x="457200" y="2133600"/>
            <a:ext cx="8229600" cy="4343400"/>
          </a:xfrm>
        </p:spPr>
        <p:txBody>
          <a:bodyPr>
            <a:normAutofit/>
          </a:bodyPr>
          <a:lstStyle/>
          <a:p>
            <a:r>
              <a:rPr lang="en-US" dirty="0" smtClean="0"/>
              <a:t>Rack mount Computer Server(s)</a:t>
            </a:r>
          </a:p>
          <a:p>
            <a:r>
              <a:rPr lang="en-US" dirty="0" smtClean="0"/>
              <a:t>Uninterruptable Power Supply</a:t>
            </a:r>
          </a:p>
          <a:p>
            <a:r>
              <a:rPr lang="en-US" dirty="0" smtClean="0"/>
              <a:t>Internet Service</a:t>
            </a:r>
          </a:p>
          <a:p>
            <a:r>
              <a:rPr lang="en-US" dirty="0" smtClean="0"/>
              <a:t>Modems, Routers, Hubs</a:t>
            </a:r>
          </a:p>
          <a:p>
            <a:r>
              <a:rPr lang="en-US" dirty="0" smtClean="0"/>
              <a:t>Backup Power Supply</a:t>
            </a:r>
          </a:p>
          <a:p>
            <a:r>
              <a:rPr lang="en-US" dirty="0" smtClean="0"/>
              <a:t>Power and Environmental Conditioning</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96831742"/>
      </p:ext>
    </p:extLst>
  </p:cSld>
  <p:clrMapOvr>
    <a:masterClrMapping/>
  </p:clrMapOvr>
  <mc:AlternateContent xmlns:mc="http://schemas.openxmlformats.org/markup-compatibility/2006" xmlns:p14="http://schemas.microsoft.com/office/powerpoint/2010/main">
    <mc:Choice Requires="p14">
      <p:transition spd="slow" p14:dur="2000" advTm="61995"/>
    </mc:Choice>
    <mc:Fallback xmlns="">
      <p:transition spd="slow" advTm="61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 y="1"/>
            <a:ext cx="9144000" cy="685800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6111773"/>
      </p:ext>
    </p:extLst>
  </p:cSld>
  <p:clrMapOvr>
    <a:masterClrMapping/>
  </p:clrMapOvr>
  <mc:AlternateContent xmlns:mc="http://schemas.openxmlformats.org/markup-compatibility/2006" xmlns:p14="http://schemas.microsoft.com/office/powerpoint/2010/main">
    <mc:Choice Requires="p14">
      <p:transition spd="slow" p14:dur="2000" advTm="116526"/>
    </mc:Choice>
    <mc:Fallback xmlns="">
      <p:transition spd="slow" advTm="11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5717" x="2143125" y="1724025"/>
          <p14:tracePt t="35914" x="2133600" y="1724025"/>
          <p14:tracePt t="35922" x="2133600" y="1731963"/>
          <p14:tracePt t="35928" x="2125663" y="1731963"/>
          <p14:tracePt t="35936" x="2116138" y="1741488"/>
          <p14:tracePt t="35944" x="2108200" y="1741488"/>
          <p14:tracePt t="36054" x="2116138" y="1741488"/>
          <p14:tracePt t="36062" x="2133600" y="1741488"/>
          <p14:tracePt t="36070" x="2152650" y="1741488"/>
          <p14:tracePt t="36070" x="2179638" y="1741488"/>
          <p14:tracePt t="36089" x="2187575" y="1741488"/>
          <p14:tracePt t="36089" x="2205038" y="1741488"/>
          <p14:tracePt t="36140" x="2214563" y="1741488"/>
          <p14:tracePt t="36172" x="2224088" y="1741488"/>
          <p14:tracePt t="36178" x="2232025" y="1741488"/>
          <p14:tracePt t="36178" x="2251075" y="1751013"/>
          <p14:tracePt t="36189" x="2286000" y="1768475"/>
          <p14:tracePt t="36206" x="2374900" y="1830388"/>
          <p14:tracePt t="36223" x="2428875" y="1857375"/>
          <p14:tracePt t="36239" x="2446338" y="1874838"/>
          <p14:tracePt t="36256" x="2473325" y="1884363"/>
          <p14:tracePt t="36273" x="2517775" y="1911350"/>
          <p14:tracePt t="36289" x="2598738" y="1946275"/>
          <p14:tracePt t="36306" x="2670175" y="1990725"/>
          <p14:tracePt t="36323" x="2741613" y="2009775"/>
          <p14:tracePt t="36339" x="2786063" y="2036763"/>
          <p14:tracePt t="36356" x="2813050" y="2044700"/>
          <p14:tracePt t="36373" x="2911475" y="2089150"/>
          <p14:tracePt t="36390" x="3009900" y="2116138"/>
          <p14:tracePt t="36407" x="3108325" y="2160588"/>
          <p14:tracePt t="36423" x="3214688" y="2205038"/>
          <p14:tracePt t="36440" x="3303588" y="2251075"/>
          <p14:tracePt t="36457" x="3384550" y="2286000"/>
          <p14:tracePt t="36473" x="3446463" y="2312988"/>
          <p14:tracePt t="36490" x="3589338" y="2384425"/>
          <p14:tracePt t="36507" x="3724275" y="2455863"/>
          <p14:tracePt t="36523" x="3867150" y="2527300"/>
          <p14:tracePt t="36541" x="3938588" y="2571750"/>
          <p14:tracePt t="36557" x="3956050" y="2589213"/>
          <p14:tracePt t="36600" x="3956050" y="2598738"/>
          <p14:tracePt t="36606" x="3965575" y="2608263"/>
          <p14:tracePt t="36624" x="3965575" y="2616200"/>
          <p14:tracePt t="36624" x="3983038" y="2652713"/>
          <p14:tracePt t="36640" x="3990975" y="2687638"/>
          <p14:tracePt t="36657" x="4010025" y="2705100"/>
          <p14:tracePt t="36674" x="4017963" y="2724150"/>
          <p14:tracePt t="36690" x="4027488" y="2732088"/>
          <p14:tracePt t="36764" x="4027488" y="2741613"/>
          <p14:tracePt t="37508" x="4037013" y="2741613"/>
          <p14:tracePt t="37522" x="4044950" y="2741613"/>
          <p14:tracePt t="37532" x="4054475" y="2741613"/>
          <p14:tracePt t="37532" x="4062413" y="2741613"/>
          <p14:tracePt t="37542" x="4081463" y="2724150"/>
          <p14:tracePt t="37560" x="4089400" y="2724150"/>
          <p14:tracePt t="37576" x="4098925" y="2724150"/>
          <p14:tracePt t="37592" x="4098925" y="2714625"/>
          <p14:tracePt t="37640" x="4108450" y="2714625"/>
          <p14:tracePt t="37648" x="4108450" y="2705100"/>
          <p14:tracePt t="37656" x="4116388" y="2697163"/>
          <p14:tracePt t="37678" x="4116388" y="2687638"/>
          <p14:tracePt t="37693" x="4125913" y="2687638"/>
          <p14:tracePt t="37694" x="4133850" y="2670175"/>
          <p14:tracePt t="37709" x="4143375" y="2652713"/>
          <p14:tracePt t="37726" x="4143375" y="2643188"/>
          <p14:tracePt t="37743" x="4152900" y="2625725"/>
          <p14:tracePt t="37760" x="4152900" y="2608263"/>
          <p14:tracePt t="37776" x="4152900" y="2589213"/>
          <p14:tracePt t="37793" x="4152900" y="2581275"/>
          <p14:tracePt t="37809" x="4152900" y="2562225"/>
          <p14:tracePt t="37826" x="4152900" y="2544763"/>
          <p14:tracePt t="37843" x="4152900" y="2500313"/>
          <p14:tracePt t="37860" x="4152900" y="2482850"/>
          <p14:tracePt t="37876" x="4152900" y="2465388"/>
          <p14:tracePt t="37893" x="4152900" y="2446338"/>
          <p14:tracePt t="37910" x="4143375" y="2438400"/>
          <p14:tracePt t="37927" x="4133850" y="2438400"/>
          <p14:tracePt t="37943" x="4133850" y="2419350"/>
          <p14:tracePt t="37960" x="4125913" y="2411413"/>
          <p14:tracePt t="38000" x="4125913" y="2401888"/>
          <p14:tracePt t="38008" x="4116388" y="2401888"/>
          <p14:tracePt t="38054" x="4108450" y="2401888"/>
          <p14:tracePt t="38108" x="4098925" y="2401888"/>
          <p14:tracePt t="38123" x="4089400" y="2401888"/>
          <p14:tracePt t="38140" x="4081463" y="2401888"/>
          <p14:tracePt t="38148" x="4071938" y="2401888"/>
          <p14:tracePt t="38164" x="4062413" y="2401888"/>
          <p14:tracePt t="38177" x="4062413" y="2411413"/>
          <p14:tracePt t="38188" x="4062413" y="2419350"/>
          <p14:tracePt t="38194" x="4044950" y="2428875"/>
          <p14:tracePt t="38210" x="4044950" y="2446338"/>
          <p14:tracePt t="38227" x="4037013" y="2465388"/>
          <p14:tracePt t="38244" x="4027488" y="2482850"/>
          <p14:tracePt t="38261" x="4027488" y="2500313"/>
          <p14:tracePt t="38277" x="4027488" y="2517775"/>
          <p14:tracePt t="38294" x="4027488" y="2536825"/>
          <p14:tracePt t="38311" x="4027488" y="2562225"/>
          <p14:tracePt t="38328" x="4037013" y="2581275"/>
          <p14:tracePt t="38344" x="4062413" y="2616200"/>
          <p14:tracePt t="38361" x="4098925" y="2660650"/>
          <p14:tracePt t="38377" x="4143375" y="2697163"/>
          <p14:tracePt t="38394" x="4241800" y="2741613"/>
          <p14:tracePt t="38411" x="4411663" y="2795588"/>
          <p14:tracePt t="38428" x="4598988" y="2857500"/>
          <p14:tracePt t="38444" x="4679950" y="2874963"/>
          <p14:tracePt t="38461" x="4732338" y="2874963"/>
          <p14:tracePt t="38478" x="4741863" y="2874963"/>
          <p14:tracePt t="38514" x="4751388" y="2874963"/>
          <p14:tracePt t="38546" x="4751388" y="2867025"/>
          <p14:tracePt t="38554" x="4759325" y="2857500"/>
          <p14:tracePt t="38555" x="4768850" y="2847975"/>
          <p14:tracePt t="38579" x="4768850" y="2840038"/>
          <p14:tracePt t="38586" x="4776788" y="2822575"/>
          <p14:tracePt t="38595" x="4786313" y="2795588"/>
          <p14:tracePt t="38611" x="4803775" y="2776538"/>
          <p14:tracePt t="38628" x="4803775" y="2759075"/>
          <p14:tracePt t="38645" x="4822825" y="2724150"/>
          <p14:tracePt t="38662" x="4840288" y="2679700"/>
          <p14:tracePt t="38678" x="4848225" y="2643188"/>
          <p14:tracePt t="38695" x="4857750" y="2616200"/>
          <p14:tracePt t="38712" x="4867275" y="2581275"/>
          <p14:tracePt t="38728" x="4875213" y="2562225"/>
          <p14:tracePt t="38745" x="4875213" y="2536825"/>
          <p14:tracePt t="38762" x="4875213" y="2527300"/>
          <p14:tracePt t="38778" x="4875213" y="2500313"/>
          <p14:tracePt t="38795" x="4884738" y="2465388"/>
          <p14:tracePt t="38812" x="4884738" y="2446338"/>
          <p14:tracePt t="38829" x="4884738" y="2419350"/>
          <p14:tracePt t="38845" x="4875213" y="2393950"/>
          <p14:tracePt t="38862" x="4857750" y="2366963"/>
          <p14:tracePt t="38879" x="4848225" y="2347913"/>
          <p14:tracePt t="38896" x="4813300" y="2322513"/>
          <p14:tracePt t="38912" x="4786313" y="2295525"/>
          <p14:tracePt t="38929" x="4732338" y="2276475"/>
          <p14:tracePt t="38946" x="4705350" y="2259013"/>
          <p14:tracePt t="38962" x="4687888" y="2251075"/>
          <p14:tracePt t="38979" x="4679950" y="2251075"/>
          <p14:tracePt t="38996" x="4643438" y="2241550"/>
          <p14:tracePt t="39012" x="4608513" y="2232025"/>
          <p14:tracePt t="39029" x="4572000" y="2224088"/>
          <p14:tracePt t="39046" x="4554538" y="2214563"/>
          <p14:tracePt t="39063" x="4545013" y="2214563"/>
          <p14:tracePt t="39108" x="4537075" y="2214563"/>
          <p14:tracePt t="39114" x="4527550" y="2214563"/>
          <p14:tracePt t="39129" x="4518025" y="2214563"/>
          <p14:tracePt t="39130" x="4491038" y="2214563"/>
          <p14:tracePt t="39146" x="4473575" y="2214563"/>
          <p14:tracePt t="39163" x="4456113" y="2224088"/>
          <p14:tracePt t="39179" x="4446588" y="2232025"/>
          <p14:tracePt t="39264" x="4438650" y="2232025"/>
          <p14:tracePt t="39272" x="4438650" y="2241550"/>
          <p14:tracePt t="39274" x="4438650" y="2251075"/>
          <p14:tracePt t="39298" x="4429125" y="2251075"/>
          <p14:tracePt t="39298" x="4429125" y="2259013"/>
          <p14:tracePt t="39313" x="4429125" y="2268538"/>
          <p14:tracePt t="39330" x="4419600" y="2286000"/>
          <p14:tracePt t="39347" x="4411663" y="2295525"/>
          <p14:tracePt t="39363" x="4411663" y="2312988"/>
          <p14:tracePt t="39484" x="4411663" y="2303463"/>
          <p14:tracePt t="39492" x="4411663" y="2286000"/>
          <p14:tracePt t="39501" x="4411663" y="2276475"/>
          <p14:tracePt t="39508" x="4411663" y="2259013"/>
          <p14:tracePt t="39514" x="4419600" y="2232025"/>
          <p14:tracePt t="39530" x="4429125" y="2214563"/>
          <p14:tracePt t="39547" x="4429125" y="2187575"/>
          <p14:tracePt t="39564" x="4429125" y="2170113"/>
          <p14:tracePt t="39580" x="4438650" y="2152650"/>
          <p14:tracePt t="39597" x="4438650" y="2143125"/>
          <p14:tracePt t="39614" x="4438650" y="2116138"/>
          <p14:tracePt t="39631" x="4438650" y="2098675"/>
          <p14:tracePt t="39631" x="4438650" y="2081213"/>
          <p14:tracePt t="39648" x="4438650" y="2054225"/>
          <p14:tracePt t="39664" x="4446588" y="2027238"/>
          <p14:tracePt t="39681" x="4446588" y="1990725"/>
          <p14:tracePt t="39697" x="4446588" y="1955800"/>
          <p14:tracePt t="39714" x="4446588" y="1911350"/>
          <p14:tracePt t="39731" x="4446588" y="1866900"/>
          <p14:tracePt t="39748" x="4438650" y="1812925"/>
          <p14:tracePt t="39764" x="4438650" y="1776413"/>
          <p14:tracePt t="39781" x="4429125" y="1751013"/>
          <p14:tracePt t="39797" x="4429125" y="1731963"/>
          <p14:tracePt t="39814" x="4429125" y="1714500"/>
          <p14:tracePt t="39831" x="4429125" y="1704975"/>
          <p14:tracePt t="39848" x="4429125" y="1697038"/>
          <p14:tracePt t="39864" x="4429125" y="1679575"/>
          <p14:tracePt t="39881" x="4419600" y="1652588"/>
          <p14:tracePt t="39898" x="4419600" y="1633538"/>
          <p14:tracePt t="39915" x="4419600" y="1608138"/>
          <p14:tracePt t="39931" x="4419600" y="1581150"/>
          <p14:tracePt t="39949" x="4419600" y="1554163"/>
          <p14:tracePt t="39965" x="4419600" y="1517650"/>
          <p14:tracePt t="39982" x="4419600" y="1490663"/>
          <p14:tracePt t="39999" x="4419600" y="1465263"/>
          <p14:tracePt t="40015" x="4419600" y="1446213"/>
          <p14:tracePt t="40031" x="4419600" y="1428750"/>
          <p14:tracePt t="40048" x="4419600" y="1419225"/>
          <p14:tracePt t="40065" x="4419600" y="1401763"/>
          <p14:tracePt t="40082" x="4419600" y="1384300"/>
          <p14:tracePt t="40098" x="4419600" y="1366838"/>
          <p14:tracePt t="40115" x="4419600" y="1339850"/>
          <p14:tracePt t="40132" x="4419600" y="1330325"/>
          <p14:tracePt t="40149" x="4419600" y="1312863"/>
          <p14:tracePt t="40165" x="4419600" y="1295400"/>
          <p14:tracePt t="40182" x="4419600" y="1285875"/>
          <p14:tracePt t="40198" x="4419600" y="1276350"/>
          <p14:tracePt t="40215" x="4419600" y="1268413"/>
          <p14:tracePt t="40232" x="4419600" y="1258888"/>
          <p14:tracePt t="40249" x="4419600" y="1250950"/>
          <p14:tracePt t="40265" x="4419600" y="1231900"/>
          <p14:tracePt t="40282" x="4419600" y="1223963"/>
          <p14:tracePt t="40299" x="4419600" y="1204913"/>
          <p14:tracePt t="40316" x="4419600" y="1196975"/>
          <p14:tracePt t="40332" x="4419600" y="1187450"/>
          <p14:tracePt t="40349" x="4419600" y="1179513"/>
          <p14:tracePt t="40365" x="4419600" y="1169988"/>
          <p14:tracePt t="40382" x="4419600" y="1160463"/>
          <p14:tracePt t="40399" x="4419600" y="1152525"/>
          <p14:tracePt t="40452" x="4419600" y="1143000"/>
          <p14:tracePt t="41460" x="4419600" y="1152525"/>
          <p14:tracePt t="41467" x="4419600" y="1160463"/>
          <p14:tracePt t="41483" x="4419600" y="1169988"/>
          <p14:tracePt t="41501" x="4419600" y="1179513"/>
          <p14:tracePt t="41502" x="4419600" y="1196975"/>
          <p14:tracePt t="41518" x="4419600" y="1204913"/>
          <p14:tracePt t="41536" x="4419600" y="1214438"/>
          <p14:tracePt t="41552" x="4419600" y="1241425"/>
          <p14:tracePt t="41569" x="4419600" y="1250950"/>
          <p14:tracePt t="41585" x="4419600" y="1268413"/>
          <p14:tracePt t="41602" x="4419600" y="1276350"/>
          <p14:tracePt t="41639" x="4419600" y="1285875"/>
          <p14:tracePt t="41652" x="4419600" y="1295400"/>
          <p14:tracePt t="41677" x="4419600" y="1303338"/>
          <p14:tracePt t="41693" x="4419600" y="1312863"/>
          <p14:tracePt t="41709" x="4419600" y="1322388"/>
          <p14:tracePt t="41717" x="4419600" y="1330325"/>
          <p14:tracePt t="41721" x="4419600" y="1339850"/>
          <p14:tracePt t="41735" x="4419600" y="1357313"/>
          <p14:tracePt t="41752" x="4419600" y="1366838"/>
          <p14:tracePt t="41769" x="4419600" y="1374775"/>
          <p14:tracePt t="41786" x="4419600" y="1384300"/>
          <p14:tracePt t="41802" x="4419600" y="1393825"/>
          <p14:tracePt t="41819" x="4419600" y="1419225"/>
          <p14:tracePt t="41836" x="4429125" y="1446213"/>
          <p14:tracePt t="41852" x="4429125" y="1465263"/>
          <p14:tracePt t="41869" x="4429125" y="1490663"/>
          <p14:tracePt t="41886" x="4429125" y="1509713"/>
          <p14:tracePt t="41902" x="4438650" y="1527175"/>
          <p14:tracePt t="41919" x="4438650" y="1562100"/>
          <p14:tracePt t="41936" x="4438650" y="1581150"/>
          <p14:tracePt t="41953" x="4438650" y="1589088"/>
          <p14:tracePt t="41969" x="4438650" y="1598613"/>
          <p14:tracePt t="41987" x="4438650" y="1616075"/>
          <p14:tracePt t="42003" x="4446588" y="1616075"/>
          <p14:tracePt t="42020" x="4446588" y="1625600"/>
          <p14:tracePt t="42070" x="4446588" y="1633538"/>
          <p14:tracePt t="42085" x="4446588" y="1643063"/>
          <p14:tracePt t="42093" x="4446588" y="1652588"/>
          <p14:tracePt t="42107" x="4446588" y="1660525"/>
          <p14:tracePt t="42115" x="4446588" y="1670050"/>
          <p14:tracePt t="42120" x="4446588" y="1687513"/>
          <p14:tracePt t="42136" x="4446588" y="1714500"/>
          <p14:tracePt t="42153" x="4446588" y="1731963"/>
          <p14:tracePt t="42170" x="4456113" y="1741488"/>
          <p14:tracePt t="42187" x="4456113" y="1758950"/>
          <p14:tracePt t="42203" x="4456113" y="1768475"/>
          <p14:tracePt t="42220" x="4456113" y="1776413"/>
          <p14:tracePt t="42237" x="4456113" y="1785938"/>
          <p14:tracePt t="42253" x="4456113" y="1795463"/>
          <p14:tracePt t="42270" x="4456113" y="1803400"/>
          <p14:tracePt t="42287" x="4456113" y="1812925"/>
          <p14:tracePt t="42327" x="4456113" y="1822450"/>
          <p14:tracePt t="42365" x="4456113" y="1830388"/>
          <p14:tracePt t="42389" x="4456113" y="1839913"/>
          <p14:tracePt t="42397" x="4465638" y="1839913"/>
          <p14:tracePt t="42413" x="4465638" y="1847850"/>
          <p14:tracePt t="42427" x="4465638" y="1857375"/>
          <p14:tracePt t="42553" x="4465638" y="1866900"/>
          <p14:tracePt t="42585" x="4465638" y="1874838"/>
          <p14:tracePt t="43163" x="4465638" y="1884363"/>
          <p14:tracePt t="43173" x="4473575" y="1884363"/>
          <p14:tracePt t="43178" x="4473575" y="1893888"/>
          <p14:tracePt t="43189" x="4473575" y="1901825"/>
          <p14:tracePt t="43205" x="4473575" y="1911350"/>
          <p14:tracePt t="43222" x="4483100" y="1928813"/>
          <p14:tracePt t="43239" x="4491038" y="1938338"/>
          <p14:tracePt t="43256" x="4491038" y="1973263"/>
          <p14:tracePt t="43273" x="4491038" y="1982788"/>
          <p14:tracePt t="43289" x="4491038" y="2000250"/>
          <p14:tracePt t="43306" x="4491038" y="2017713"/>
          <p14:tracePt t="43322" x="4491038" y="2044700"/>
          <p14:tracePt t="43339" x="4491038" y="2054225"/>
          <p14:tracePt t="43356" x="4491038" y="2071688"/>
          <p14:tracePt t="43373" x="4500563" y="2089150"/>
          <p14:tracePt t="43389" x="4500563" y="2098675"/>
          <p14:tracePt t="43499" x="4500563" y="2116138"/>
          <p14:tracePt t="43521" x="4500563" y="2125663"/>
          <p14:tracePt t="43537" x="4500563" y="2133600"/>
          <p14:tracePt t="43553" x="4500563" y="2143125"/>
          <p14:tracePt t="43561" x="4500563" y="2152650"/>
          <p14:tracePt t="43585" x="4500563" y="2160588"/>
          <p14:tracePt t="43599" x="4500563" y="2170113"/>
          <p14:tracePt t="43607" x="4500563" y="2179638"/>
          <p14:tracePt t="43631" x="4500563" y="2187575"/>
          <p14:tracePt t="43647" x="4500563" y="2197100"/>
          <p14:tracePt t="43663" x="4500563" y="2205038"/>
          <p14:tracePt t="43668" x="4500563" y="2214563"/>
          <p14:tracePt t="43673" x="4500563" y="2224088"/>
          <p14:tracePt t="43690" x="4500563" y="2241550"/>
          <p14:tracePt t="43707" x="4500563" y="2251075"/>
          <p14:tracePt t="43723" x="4500563" y="2268538"/>
          <p14:tracePt t="43740" x="4500563" y="2276475"/>
          <p14:tracePt t="43757" x="4500563" y="2286000"/>
          <p14:tracePt t="43774" x="4500563" y="2295525"/>
          <p14:tracePt t="43790" x="4500563" y="2312988"/>
          <p14:tracePt t="43807" x="4500563" y="2330450"/>
          <p14:tracePt t="43824" x="4500563" y="2339975"/>
          <p14:tracePt t="43840" x="4500563" y="2357438"/>
          <p14:tracePt t="43859" x="4500563" y="2366963"/>
          <p14:tracePt t="43874" x="4500563" y="2374900"/>
          <p14:tracePt t="43890" x="4500563" y="2384425"/>
          <p14:tracePt t="44069" x="4500563" y="2393950"/>
          <p14:tracePt t="44085" x="4500563" y="2401888"/>
          <p14:tracePt t="44093" x="4500563" y="2411413"/>
          <p14:tracePt t="44115" x="4500563" y="2419350"/>
          <p14:tracePt t="44139" x="4500563" y="2428875"/>
          <p14:tracePt t="44233" x="4500563" y="2438400"/>
          <p14:tracePt t="44258" x="4500563" y="2446338"/>
          <p14:tracePt t="50274" x="4500563" y="2455863"/>
          <p14:tracePt t="50282" x="4500563" y="2465388"/>
          <p14:tracePt t="50288" x="4500563" y="2473325"/>
          <p14:tracePt t="50296" x="4500563" y="2482850"/>
          <p14:tracePt t="50306" x="4500563" y="2500313"/>
          <p14:tracePt t="50323" x="4500563" y="2509838"/>
          <p14:tracePt t="50340" x="4500563" y="2517775"/>
          <p14:tracePt t="50357" x="4500563" y="2527300"/>
          <p14:tracePt t="50373" x="4500563" y="2544763"/>
          <p14:tracePt t="50390" x="4500563" y="2554288"/>
          <p14:tracePt t="50407" x="4500563" y="2571750"/>
          <p14:tracePt t="50423" x="4500563" y="2581275"/>
          <p14:tracePt t="50440" x="4500563" y="2598738"/>
          <p14:tracePt t="50457" x="4500563" y="2616200"/>
          <p14:tracePt t="50473" x="4500563" y="2633663"/>
          <p14:tracePt t="50490" x="4500563" y="2643188"/>
          <p14:tracePt t="50507" x="4510088" y="2660650"/>
          <p14:tracePt t="50524" x="4510088" y="2670175"/>
          <p14:tracePt t="50540" x="4510088" y="2687638"/>
          <p14:tracePt t="50586" x="4510088" y="2697163"/>
          <p14:tracePt t="50602" x="4510088" y="2705100"/>
          <p14:tracePt t="50617" x="4518025" y="2705100"/>
          <p14:tracePt t="50624" x="4518025" y="2714625"/>
          <p14:tracePt t="50641" x="4518025" y="2724150"/>
          <p14:tracePt t="50641" x="4518025" y="2732088"/>
          <p14:tracePt t="50657" x="4527550" y="2751138"/>
          <p14:tracePt t="50674" x="4537075" y="2759075"/>
          <p14:tracePt t="50691" x="4537075" y="2768600"/>
          <p14:tracePt t="50707" x="4537075" y="2776538"/>
          <p14:tracePt t="50724" x="4545013" y="2786063"/>
          <p14:tracePt t="50741" x="4545013" y="2795588"/>
          <p14:tracePt t="50758" x="4554538" y="2813050"/>
          <p14:tracePt t="50774" x="4562475" y="2822575"/>
          <p14:tracePt t="50791" x="4562475" y="2830513"/>
          <p14:tracePt t="50808" x="4562475" y="2847975"/>
          <p14:tracePt t="50824" x="4562475" y="2857500"/>
          <p14:tracePt t="50841" x="4562475" y="2867025"/>
          <p14:tracePt t="50858" x="4572000" y="2874963"/>
          <p14:tracePt t="50875" x="4581525" y="2884488"/>
          <p14:tracePt t="50891" x="4589463" y="2901950"/>
          <p14:tracePt t="50908" x="4598988" y="2901950"/>
          <p14:tracePt t="50925" x="4598988" y="2911475"/>
          <p14:tracePt t="51210" x="4589463" y="2911475"/>
          <p14:tracePt t="51218" x="4581525" y="2911475"/>
          <p14:tracePt t="51231" x="4562475" y="2911475"/>
          <p14:tracePt t="51232" x="4537075" y="2901950"/>
          <p14:tracePt t="51242" x="4510088" y="2901950"/>
          <p14:tracePt t="51259" x="4465638" y="2911475"/>
          <p14:tracePt t="51275" x="4419600" y="2919413"/>
          <p14:tracePt t="51292" x="4402138" y="2928938"/>
          <p14:tracePt t="51309" x="4384675" y="2938463"/>
          <p14:tracePt t="51326" x="4357688" y="2955925"/>
          <p14:tracePt t="51342" x="4340225" y="2955925"/>
          <p14:tracePt t="51359" x="4303713" y="2973388"/>
          <p14:tracePt t="51376" x="4286250" y="2990850"/>
          <p14:tracePt t="51393" x="4268788" y="3009900"/>
          <p14:tracePt t="51409" x="4259263" y="3017838"/>
          <p14:tracePt t="51426" x="4241800" y="3017838"/>
          <p14:tracePt t="51443" x="4232275" y="3036888"/>
          <p14:tracePt t="51459" x="4224338" y="3054350"/>
          <p14:tracePt t="51476" x="4224338" y="3062288"/>
          <p14:tracePt t="51493" x="4214813" y="3081338"/>
          <p14:tracePt t="51509" x="4214813" y="3089275"/>
          <p14:tracePt t="51526" x="4205288" y="3125788"/>
          <p14:tracePt t="51543" x="4197350" y="3160713"/>
          <p14:tracePt t="51560" x="4197350" y="3187700"/>
          <p14:tracePt t="51576" x="4197350" y="3214688"/>
          <p14:tracePt t="51593" x="4197350" y="3251200"/>
          <p14:tracePt t="51593" x="4197350" y="3259138"/>
          <p14:tracePt t="51610" x="4205288" y="3303588"/>
          <p14:tracePt t="51626" x="4214813" y="3340100"/>
          <p14:tracePt t="51643" x="4232275" y="3384550"/>
          <p14:tracePt t="51660" x="4268788" y="3438525"/>
          <p14:tracePt t="51676" x="4295775" y="3465513"/>
          <p14:tracePt t="51693" x="4313238" y="3490913"/>
          <p14:tracePt t="51710" x="4340225" y="3500438"/>
          <p14:tracePt t="51727" x="4367213" y="3517900"/>
          <p14:tracePt t="51743" x="4411663" y="3536950"/>
          <p14:tracePt t="51760" x="4456113" y="3554413"/>
          <p14:tracePt t="51777" x="4518025" y="3589338"/>
          <p14:tracePt t="51793" x="4554538" y="3598863"/>
          <p14:tracePt t="51810" x="4589463" y="3608388"/>
          <p14:tracePt t="51827" x="4616450" y="3608388"/>
          <p14:tracePt t="51843" x="4643438" y="3608388"/>
          <p14:tracePt t="51860" x="4652963" y="3608388"/>
          <p14:tracePt t="51877" x="4660900" y="3608388"/>
          <p14:tracePt t="51894" x="4670425" y="3598863"/>
          <p14:tracePt t="51910" x="4687888" y="3598863"/>
          <p14:tracePt t="51927" x="4705350" y="3581400"/>
          <p14:tracePt t="51944" x="4724400" y="3562350"/>
          <p14:tracePt t="51960" x="4732338" y="3544888"/>
          <p14:tracePt t="51977" x="4751388" y="3517900"/>
          <p14:tracePt t="51994" x="4751388" y="3500438"/>
          <p14:tracePt t="52010" x="4751388" y="3473450"/>
          <p14:tracePt t="52027" x="4759325" y="3438525"/>
          <p14:tracePt t="52044" x="4768850" y="3419475"/>
          <p14:tracePt t="52061" x="4768850" y="3384550"/>
          <p14:tracePt t="52077" x="4768850" y="3357563"/>
          <p14:tracePt t="52094" x="4768850" y="3330575"/>
          <p14:tracePt t="52111" x="4768850" y="3286125"/>
          <p14:tracePt t="52128" x="4768850" y="3241675"/>
          <p14:tracePt t="52144" x="4759325" y="3205163"/>
          <p14:tracePt t="52161" x="4741863" y="3152775"/>
          <p14:tracePt t="52177" x="4724400" y="3116263"/>
          <p14:tracePt t="52194" x="4687888" y="3044825"/>
          <p14:tracePt t="52211" x="4670425" y="3017838"/>
          <p14:tracePt t="52228" x="4652963" y="3000375"/>
          <p14:tracePt t="52244" x="4633913" y="2982913"/>
          <p14:tracePt t="52290" x="4625975" y="2973388"/>
          <p14:tracePt t="52320" x="4616450" y="2973388"/>
          <p14:tracePt t="52328" x="4608513" y="2973388"/>
          <p14:tracePt t="52336" x="4581525" y="2973388"/>
          <p14:tracePt t="52345" x="4537075" y="2973388"/>
          <p14:tracePt t="52361" x="4518025" y="2965450"/>
          <p14:tracePt t="52378" x="4491038" y="2955925"/>
          <p14:tracePt t="52395" x="4473575" y="2955925"/>
          <p14:tracePt t="52411" x="4446588" y="2938463"/>
          <p14:tracePt t="52428" x="4438650" y="2938463"/>
          <p14:tracePt t="52484" x="4429125" y="2938463"/>
          <p14:tracePt t="52492" x="4419600" y="2938463"/>
          <p14:tracePt t="52517" x="4411663" y="2938463"/>
          <p14:tracePt t="58883" x="4411663" y="2955925"/>
          <p14:tracePt t="58889" x="4411663" y="2965450"/>
          <p14:tracePt t="58897" x="4411663" y="2973388"/>
          <p14:tracePt t="58905" x="4411663" y="2982913"/>
          <p14:tracePt t="58913" x="4411663" y="3009900"/>
          <p14:tracePt t="58927" x="4411663" y="3017838"/>
          <p14:tracePt t="58943" x="4411663" y="3027363"/>
          <p14:tracePt t="58960" x="4419600" y="3054350"/>
          <p14:tracePt t="58977" x="4419600" y="3062288"/>
          <p14:tracePt t="58994" x="4419600" y="3071813"/>
          <p14:tracePt t="59010" x="4419600" y="3081338"/>
          <p14:tracePt t="59027" x="4419600" y="3089275"/>
          <p14:tracePt t="59061" x="4419600" y="3098800"/>
          <p14:tracePt t="59101" x="4419600" y="3108325"/>
          <p14:tracePt t="59109" x="4419600" y="3116263"/>
          <p14:tracePt t="59116" x="4419600" y="3125788"/>
          <p14:tracePt t="59128" x="4419600" y="3143250"/>
          <p14:tracePt t="59144" x="4419600" y="3152775"/>
          <p14:tracePt t="59161" x="4419600" y="3170238"/>
          <p14:tracePt t="59177" x="4419600" y="3187700"/>
          <p14:tracePt t="59194" x="4419600" y="3197225"/>
          <p14:tracePt t="59211" x="4429125" y="3205163"/>
          <p14:tracePt t="59249" x="4429125" y="3214688"/>
          <p14:tracePt t="59257" x="4429125" y="3224213"/>
          <p14:tracePt t="59283" x="4429125" y="3232150"/>
          <p14:tracePt t="59297" x="4429125" y="3241675"/>
          <p14:tracePt t="59311" x="4429125" y="3251200"/>
          <p14:tracePt t="59312" x="4429125" y="3259138"/>
          <p14:tracePt t="59328" x="4429125" y="3268663"/>
          <p14:tracePt t="59344" x="4429125" y="3286125"/>
          <p14:tracePt t="59361" x="4429125" y="3295650"/>
          <p14:tracePt t="59378" x="4429125" y="3303588"/>
          <p14:tracePt t="59394" x="4429125" y="3313113"/>
          <p14:tracePt t="59411" x="4429125" y="3322638"/>
          <p14:tracePt t="59453" x="4429125" y="3330575"/>
          <p14:tracePt t="59475" x="4429125" y="3340100"/>
          <p14:tracePt t="59483" x="4429125" y="3348038"/>
          <p14:tracePt t="59491" x="4429125" y="3357563"/>
          <p14:tracePt t="59507" x="4438650" y="3367088"/>
          <p14:tracePt t="59511" x="4438650" y="3375025"/>
          <p14:tracePt t="59528" x="4438650" y="3384550"/>
          <p14:tracePt t="59545" x="4438650" y="3394075"/>
          <p14:tracePt t="59561" x="4438650" y="3411538"/>
          <p14:tracePt t="59578" x="4438650" y="3419475"/>
          <p14:tracePt t="59929" x="4438650" y="3429000"/>
          <p14:tracePt t="59945" x="4438650" y="3438525"/>
          <p14:tracePt t="59969" x="4438650" y="3446463"/>
          <p14:tracePt t="59999" x="4438650" y="3455988"/>
          <p14:tracePt t="60007" x="4438650" y="3465513"/>
          <p14:tracePt t="61053" x="4438650" y="3482975"/>
          <p14:tracePt t="61061" x="4438650" y="3490913"/>
          <p14:tracePt t="61069" x="4438650" y="3517900"/>
          <p14:tracePt t="61077" x="4446588" y="3536950"/>
          <p14:tracePt t="61083" x="4446588" y="3562350"/>
          <p14:tracePt t="61099" x="4446588" y="3598863"/>
          <p14:tracePt t="61115" x="4446588" y="3616325"/>
          <p14:tracePt t="61132" x="4446588" y="3652838"/>
          <p14:tracePt t="61149" x="4446588" y="3660775"/>
          <p14:tracePt t="61233" x="4446588" y="3679825"/>
          <p14:tracePt t="61249" x="4446588" y="3697288"/>
          <p14:tracePt t="61257" x="4446588" y="3714750"/>
          <p14:tracePt t="61265" x="4446588" y="3741738"/>
          <p14:tracePt t="61266" x="4456113" y="3759200"/>
          <p14:tracePt t="61282" x="4456113" y="3786188"/>
          <p14:tracePt t="61299" x="4456113" y="3803650"/>
          <p14:tracePt t="61316" x="4456113" y="3822700"/>
          <p14:tracePt t="61332" x="4456113" y="3830638"/>
          <p14:tracePt t="61349" x="4465638" y="3840163"/>
          <p14:tracePt t="61366" x="4465638" y="3848100"/>
          <p14:tracePt t="61413" x="4465638" y="3857625"/>
          <p14:tracePt t="61429" x="4465638" y="3867150"/>
          <p14:tracePt t="61437" x="4465638" y="3875088"/>
          <p14:tracePt t="61449" x="4465638" y="3884613"/>
          <p14:tracePt t="61453" x="4465638" y="3929063"/>
          <p14:tracePt t="61466" x="4465638" y="3956050"/>
          <p14:tracePt t="61483" x="4473575" y="4000500"/>
          <p14:tracePt t="61500" x="4483100" y="4037013"/>
          <p14:tracePt t="61516" x="4483100" y="4044950"/>
          <p14:tracePt t="61533" x="4483100" y="4054475"/>
          <p14:tracePt t="61549" x="4483100" y="4062413"/>
          <p14:tracePt t="75430" x="4483100" y="4071938"/>
          <p14:tracePt t="83103" x="4491038" y="4089400"/>
          <p14:tracePt t="83111" x="4500563" y="4108450"/>
          <p14:tracePt t="83120" x="4510088" y="4125913"/>
          <p14:tracePt t="83127" x="4545013" y="4179888"/>
          <p14:tracePt t="83136" x="4572000" y="4224338"/>
          <p14:tracePt t="83153" x="4616450" y="4276725"/>
          <p14:tracePt t="83170" x="4652963" y="4322763"/>
          <p14:tracePt t="83187" x="4687888" y="4384675"/>
          <p14:tracePt t="83203" x="4724400" y="4438650"/>
          <p14:tracePt t="83220" x="4759325" y="4491038"/>
          <p14:tracePt t="83236" x="4795838" y="4545013"/>
          <p14:tracePt t="83253" x="4813300" y="4572000"/>
          <p14:tracePt t="83270" x="4857750" y="4633913"/>
          <p14:tracePt t="83287" x="4929188" y="4705350"/>
          <p14:tracePt t="83303" x="5027613" y="4776788"/>
          <p14:tracePt t="83320" x="5133975" y="4857750"/>
          <p14:tracePt t="83337" x="5303838" y="4983163"/>
          <p14:tracePt t="83353" x="5438775" y="5072063"/>
          <p14:tracePt t="83370" x="5572125" y="5180013"/>
          <p14:tracePt t="83387" x="5715000" y="5268913"/>
          <p14:tracePt t="83404" x="5875338" y="5357813"/>
          <p14:tracePt t="83420" x="6027738" y="5419725"/>
          <p14:tracePt t="83437" x="6170613" y="5483225"/>
          <p14:tracePt t="83454" x="6286500" y="5510213"/>
          <p14:tracePt t="83471" x="6384925" y="5537200"/>
          <p14:tracePt t="83488" x="6446838" y="5554663"/>
          <p14:tracePt t="83504" x="6554788" y="5599113"/>
          <p14:tracePt t="83521" x="6742113" y="5661025"/>
          <p14:tracePt t="83537" x="6938963" y="5697538"/>
          <p14:tracePt t="83554" x="7062788" y="5724525"/>
          <p14:tracePt t="83571" x="7108825" y="5732463"/>
          <p14:tracePt t="83588" x="7116763" y="5732463"/>
          <p14:tracePt t="83681" x="7116763" y="5724525"/>
          <p14:tracePt t="83693" x="7116763" y="5705475"/>
          <p14:tracePt t="83697" x="7116763" y="5688013"/>
          <p14:tracePt t="83704" x="7108825" y="5670550"/>
          <p14:tracePt t="83793" x="7099300" y="5670550"/>
          <p14:tracePt t="83799" x="7099300" y="5661025"/>
          <p14:tracePt t="83815" x="7081838" y="5661025"/>
          <p14:tracePt t="83823" x="7054850" y="5661025"/>
          <p14:tracePt t="83839" x="7062788" y="5670550"/>
          <p14:tracePt t="83839" x="7045325" y="5680075"/>
          <p14:tracePt t="83855" x="7018338" y="5697538"/>
          <p14:tracePt t="83871" x="7010400" y="5715000"/>
          <p14:tracePt t="83888" x="6991350" y="5741988"/>
          <p14:tracePt t="83905" x="6965950" y="5786438"/>
          <p14:tracePt t="83922" x="6965950" y="5822950"/>
          <p14:tracePt t="83938" x="6965950" y="5875338"/>
          <p14:tracePt t="83955" x="6965950" y="5902325"/>
          <p14:tracePt t="83972" x="6965950" y="5956300"/>
          <p14:tracePt t="83988" x="6991350" y="6027738"/>
          <p14:tracePt t="84005" x="7072313" y="6170613"/>
          <p14:tracePt t="84022" x="7232650" y="6340475"/>
          <p14:tracePt t="84039" x="7429500" y="6483350"/>
          <p14:tracePt t="84055" x="7608888" y="6589713"/>
          <p14:tracePt t="84072" x="7813675" y="6661150"/>
          <p14:tracePt t="84089" x="7875588" y="6661150"/>
          <p14:tracePt t="84105" x="7912100" y="6661150"/>
          <p14:tracePt t="84122" x="7929563" y="6643688"/>
          <p14:tracePt t="84139" x="7947025" y="6608763"/>
          <p14:tracePt t="84156" x="7956550" y="6572250"/>
          <p14:tracePt t="84172" x="7974013" y="6473825"/>
          <p14:tracePt t="84189" x="7974013" y="6419850"/>
          <p14:tracePt t="84206" x="7974013" y="6357938"/>
          <p14:tracePt t="84222" x="7939088" y="6296025"/>
          <p14:tracePt t="84239" x="7912100" y="6251575"/>
          <p14:tracePt t="84256" x="7875588" y="6224588"/>
          <p14:tracePt t="84272" x="7840663" y="6197600"/>
          <p14:tracePt t="84289" x="7813675" y="6188075"/>
          <p14:tracePt t="84306" x="7769225" y="6170613"/>
          <p14:tracePt t="84322" x="7599363" y="6134100"/>
          <p14:tracePt t="84339" x="7500938" y="6134100"/>
          <p14:tracePt t="84356" x="7412038" y="6126163"/>
          <p14:tracePt t="84373" x="7340600" y="6126163"/>
          <p14:tracePt t="84389" x="7304088" y="6126163"/>
          <p14:tracePt t="84406" x="7277100" y="6126163"/>
          <p14:tracePt t="84423" x="7224713" y="6143625"/>
          <p14:tracePt t="84439" x="7143750" y="6161088"/>
          <p14:tracePt t="84456" x="7054850" y="6188075"/>
          <p14:tracePt t="84473" x="6938963" y="6205538"/>
          <p14:tracePt t="84490" x="6813550" y="6215063"/>
          <p14:tracePt t="84506" x="6661150" y="6215063"/>
          <p14:tracePt t="84523" x="6473825" y="6215063"/>
          <p14:tracePt t="84540" x="6251575" y="6197600"/>
          <p14:tracePt t="84556" x="5956300" y="6143625"/>
          <p14:tracePt t="84573" x="5768975" y="6108700"/>
          <p14:tracePt t="84590" x="5554663" y="6037263"/>
          <p14:tracePt t="84607" x="5394325" y="5983288"/>
          <p14:tracePt t="84624" x="5251450" y="5919788"/>
          <p14:tracePt t="84640" x="5108575" y="5867400"/>
          <p14:tracePt t="84657" x="4894263" y="5732463"/>
          <p14:tracePt t="84673" x="4724400" y="5653088"/>
          <p14:tracePt t="84690" x="4537075" y="5537200"/>
          <p14:tracePt t="84707" x="4330700" y="5438775"/>
          <p14:tracePt t="84724" x="4160838" y="5340350"/>
          <p14:tracePt t="84740" x="4044950" y="5276850"/>
          <p14:tracePt t="84757" x="3956050" y="5214938"/>
          <p14:tracePt t="84773" x="3875088" y="5153025"/>
          <p14:tracePt t="84790" x="3759200" y="5037138"/>
          <p14:tracePt t="84807" x="3625850" y="4938713"/>
          <p14:tracePt t="84824" x="3455988" y="4840288"/>
          <p14:tracePt t="84840" x="3295650" y="4768850"/>
          <p14:tracePt t="84857" x="3116263" y="4679950"/>
          <p14:tracePt t="84874" x="2911475" y="4562475"/>
          <p14:tracePt t="84891" x="2714625" y="4483100"/>
          <p14:tracePt t="84907" x="2571750" y="4419600"/>
          <p14:tracePt t="84924" x="2366963" y="4340225"/>
          <p14:tracePt t="84940" x="2224088" y="4303713"/>
          <p14:tracePt t="84957" x="2160588" y="4286250"/>
          <p14:tracePt t="84974" x="2125663" y="4286250"/>
          <p14:tracePt t="84991" x="2108200" y="4286250"/>
          <p14:tracePt t="85007" x="2098675" y="4286250"/>
          <p14:tracePt t="85024" x="2054225" y="4313238"/>
          <p14:tracePt t="85041" x="2009775" y="4340225"/>
          <p14:tracePt t="85058" x="1965325" y="4367213"/>
          <p14:tracePt t="85074" x="1919288" y="4402138"/>
          <p14:tracePt t="85092" x="1857375" y="4446588"/>
          <p14:tracePt t="85108" x="1803400" y="4483100"/>
          <p14:tracePt t="85125" x="1776413" y="4518025"/>
          <p14:tracePt t="85142" x="1751013" y="4554538"/>
          <p14:tracePt t="85158" x="1724025" y="4608513"/>
          <p14:tracePt t="85174" x="1704975" y="4697413"/>
          <p14:tracePt t="85191" x="1697038" y="4786313"/>
          <p14:tracePt t="85208" x="1697038" y="4875213"/>
          <p14:tracePt t="85225" x="1687513" y="4965700"/>
          <p14:tracePt t="85241" x="1687513" y="5062538"/>
          <p14:tracePt t="85258" x="1768475" y="5232400"/>
          <p14:tracePt t="85275" x="1847850" y="5367338"/>
          <p14:tracePt t="85291" x="1946275" y="5518150"/>
          <p14:tracePt t="85308" x="2081213" y="5653088"/>
          <p14:tracePt t="85325" x="2268538" y="5813425"/>
          <p14:tracePt t="85341" x="2500313" y="5946775"/>
          <p14:tracePt t="85358" x="2732088" y="6072188"/>
          <p14:tracePt t="85375" x="2990850" y="6205538"/>
          <p14:tracePt t="85392" x="3224213" y="6330950"/>
          <p14:tracePt t="85408" x="3544888" y="6500813"/>
          <p14:tracePt t="85425" x="3724275" y="6599238"/>
          <p14:tracePt t="85442" x="3902075" y="6688138"/>
          <p14:tracePt t="85458" x="4037013" y="6751638"/>
          <p14:tracePt t="85475" x="4143375" y="6823075"/>
          <p14:tracePt t="85492" x="4268788" y="6848475"/>
          <p14:tracePt t="85508" x="4419600" y="6848475"/>
          <p14:tracePt t="85526" x="4510088" y="6848475"/>
          <p14:tracePt t="85542" x="4625975" y="6848475"/>
          <p14:tracePt t="85559" x="4751388" y="6848475"/>
          <p14:tracePt t="85575" x="4822825" y="6848475"/>
          <p14:tracePt t="85592" x="4848225" y="6848475"/>
          <p14:tracePt t="85609" x="4867275" y="6848475"/>
          <p14:tracePt t="85626" x="4875213" y="6848475"/>
          <p14:tracePt t="85642" x="4884738" y="6831013"/>
          <p14:tracePt t="85660" x="4902200" y="6804025"/>
          <p14:tracePt t="85676" x="4919663" y="6777038"/>
          <p14:tracePt t="85692" x="4938713" y="6759575"/>
          <p14:tracePt t="85709" x="4946650" y="6724650"/>
          <p14:tracePt t="85726" x="4965700" y="6697663"/>
          <p14:tracePt t="85742" x="4983163" y="6661150"/>
          <p14:tracePt t="85759" x="4991100" y="6581775"/>
          <p14:tracePt t="85776" x="5000625" y="6537325"/>
          <p14:tracePt t="85793" x="5000625" y="6491288"/>
          <p14:tracePt t="85809" x="5000625" y="6473825"/>
          <p14:tracePt t="85826" x="5000625" y="6465888"/>
          <p14:tracePt t="85843" x="5000625" y="6446838"/>
          <p14:tracePt t="85859" x="5000625" y="6411913"/>
          <p14:tracePt t="85876" x="4946650" y="6323013"/>
          <p14:tracePt t="85893" x="4911725" y="6251575"/>
          <p14:tracePt t="85910" x="4894263" y="6224588"/>
          <p14:tracePt t="85926" x="4875213" y="6215063"/>
          <p14:tracePt t="85943" x="4867275" y="6188075"/>
          <p14:tracePt t="85960" x="4857750" y="6161088"/>
          <p14:tracePt t="85976" x="4830763" y="6134100"/>
          <p14:tracePt t="85993" x="4803775" y="6099175"/>
          <p14:tracePt t="86010" x="4732338" y="6062663"/>
          <p14:tracePt t="86026" x="4670425" y="6037263"/>
          <p14:tracePt t="86043" x="4633913" y="6010275"/>
          <p14:tracePt t="86060" x="4572000" y="5983288"/>
          <p14:tracePt t="86077" x="4500563" y="5956300"/>
          <p14:tracePt t="86094" x="4446588" y="5929313"/>
          <p14:tracePt t="86110" x="4367213" y="5902325"/>
          <p14:tracePt t="86127" x="4295775" y="5884863"/>
          <p14:tracePt t="86144" x="4251325" y="5875338"/>
          <p14:tracePt t="86160" x="4170363" y="5867400"/>
          <p14:tracePt t="86177" x="4108450" y="5848350"/>
          <p14:tracePt t="86193" x="4054475" y="5840413"/>
          <p14:tracePt t="86210" x="4027488" y="5840413"/>
          <p14:tracePt t="86227" x="4000500" y="5830888"/>
          <p14:tracePt t="86244" x="3983038" y="5830888"/>
          <p14:tracePt t="86260" x="3946525" y="5822950"/>
          <p14:tracePt t="86277" x="3884613" y="5813425"/>
          <p14:tracePt t="86294" x="3813175" y="5813425"/>
          <p14:tracePt t="86311" x="3751263" y="5803900"/>
          <p14:tracePt t="86327" x="3714750" y="5803900"/>
          <p14:tracePt t="86344" x="3705225" y="5803900"/>
          <p14:tracePt t="86417" x="3697288" y="5803900"/>
          <p14:tracePt t="86425" x="3687763" y="5803900"/>
          <p14:tracePt t="86439" x="3679825" y="5803900"/>
          <p14:tracePt t="86471" x="3670300" y="5803900"/>
          <p14:tracePt t="86487" x="3660775" y="5813425"/>
          <p14:tracePt t="86497" x="3660775" y="5822950"/>
          <p14:tracePt t="86517" x="3652838" y="5822950"/>
          <p14:tracePt t="86525" x="3652838" y="5840413"/>
          <p14:tracePt t="86533" x="3643313" y="5848350"/>
          <p14:tracePt t="86545" x="3633788" y="5867400"/>
          <p14:tracePt t="86561" x="3625850" y="5875338"/>
          <p14:tracePt t="86578" x="3616325" y="5894388"/>
          <p14:tracePt t="86594" x="3608388" y="5919788"/>
          <p14:tracePt t="86611" x="3608388" y="5929313"/>
          <p14:tracePt t="86628" x="3608388" y="5938838"/>
          <p14:tracePt t="86645" x="3608388" y="5946775"/>
          <p14:tracePt t="86662" x="3608388" y="5965825"/>
          <p14:tracePt t="86678" x="3608388" y="5983288"/>
          <p14:tracePt t="86713" x="3608388" y="6000750"/>
          <p14:tracePt t="86713" x="3608388" y="6010275"/>
          <p14:tracePt t="86729" x="3616325" y="6027738"/>
          <p14:tracePt t="86745" x="3643313" y="6054725"/>
          <p14:tracePt t="86761" x="3652838" y="6072188"/>
          <p14:tracePt t="86778" x="3670300" y="6081713"/>
          <p14:tracePt t="86795" x="3687763" y="6099175"/>
          <p14:tracePt t="86812" x="3724275" y="6134100"/>
          <p14:tracePt t="86828" x="3759200" y="6161088"/>
          <p14:tracePt t="86845" x="3830638" y="6205538"/>
          <p14:tracePt t="86862" x="3867150" y="6232525"/>
          <p14:tracePt t="86878" x="3902075" y="6251575"/>
          <p14:tracePt t="86895" x="3938588" y="6276975"/>
          <p14:tracePt t="86912" x="4000500" y="6313488"/>
          <p14:tracePt t="86929" x="4081463" y="6357938"/>
          <p14:tracePt t="86945" x="4170363" y="6394450"/>
          <p14:tracePt t="86962" x="4232275" y="6419850"/>
          <p14:tracePt t="87049" x="4241800" y="6419850"/>
          <p14:tracePt t="87065" x="4259263" y="6419850"/>
          <p14:tracePt t="87081" x="4268788" y="6419850"/>
          <p14:tracePt t="87143" x="4276725" y="6419850"/>
          <p14:tracePt t="87986" x="4286250" y="6419850"/>
          <p14:tracePt t="88003" x="4303713" y="6402388"/>
          <p14:tracePt t="88011" x="4322763" y="6384925"/>
          <p14:tracePt t="88016" x="4330700" y="6375400"/>
          <p14:tracePt t="88021" x="4348163" y="6367463"/>
          <p14:tracePt t="88031" x="4367213" y="6348413"/>
          <p14:tracePt t="88048" x="4384675" y="6323013"/>
          <p14:tracePt t="88065" x="4394200" y="6313488"/>
          <p14:tracePt t="88103" x="4411663" y="6296025"/>
          <p14:tracePt t="88118" x="4419600" y="6286500"/>
          <p14:tracePt t="88131" x="4429125" y="6276975"/>
          <p14:tracePt t="88132" x="4446588" y="6276975"/>
          <p14:tracePt t="88149" x="4456113" y="6269038"/>
          <p14:tracePt t="88165" x="4473575" y="6251575"/>
          <p14:tracePt t="88181" x="4491038" y="6232525"/>
          <p14:tracePt t="88220" x="4500563" y="6224588"/>
          <p14:tracePt t="90962" x="4500563" y="6215063"/>
          <p14:tracePt t="90986" x="4491038" y="6215063"/>
          <p14:tracePt t="91016" x="4491038" y="6205538"/>
          <p14:tracePt t="91032" x="4483100" y="6205538"/>
          <p14:tracePt t="91040" x="4483100" y="6197600"/>
          <p14:tracePt t="91048" x="4473575" y="6197600"/>
          <p14:tracePt t="91056" x="4465638" y="6188075"/>
          <p14:tracePt t="91071" x="4446588" y="6170613"/>
          <p14:tracePt t="91088" x="4438650" y="6170613"/>
          <p14:tracePt t="91105" x="4419600" y="6153150"/>
          <p14:tracePt t="91122" x="4394200" y="6134100"/>
          <p14:tracePt t="91138" x="4375150" y="6108700"/>
          <p14:tracePt t="91155" x="4348163" y="6081713"/>
          <p14:tracePt t="91172" x="4286250" y="5991225"/>
          <p14:tracePt t="91190" x="4241800" y="5919788"/>
          <p14:tracePt t="91205" x="4187825" y="5857875"/>
          <p14:tracePt t="91222" x="4160838" y="5813425"/>
          <p14:tracePt t="91239" x="4143375" y="5776913"/>
          <p14:tracePt t="91256" x="4125913" y="5732463"/>
          <p14:tracePt t="91272" x="4098925" y="5697538"/>
          <p14:tracePt t="91289" x="4089400" y="5653088"/>
          <p14:tracePt t="91305" x="4054475" y="5572125"/>
          <p14:tracePt t="91322" x="4010025" y="5500688"/>
          <p14:tracePt t="91339" x="3956050" y="5402263"/>
          <p14:tracePt t="91356" x="3894138" y="5303838"/>
          <p14:tracePt t="91372" x="3822700" y="5197475"/>
          <p14:tracePt t="91389" x="3751263" y="5089525"/>
          <p14:tracePt t="91406" x="3697288" y="5027613"/>
          <p14:tracePt t="91423" x="3679825" y="5010150"/>
          <p14:tracePt t="91510" x="3670300" y="5010150"/>
          <p14:tracePt t="91516" x="3670300" y="4991100"/>
          <p14:tracePt t="91524" x="3652838" y="4991100"/>
          <p14:tracePt t="91532" x="3643313" y="4965700"/>
          <p14:tracePt t="91540" x="3608388" y="4919663"/>
          <p14:tracePt t="91540" x="3589338" y="4875213"/>
          <p14:tracePt t="91556" x="3517900" y="4768850"/>
          <p14:tracePt t="91573" x="3465513" y="4660900"/>
          <p14:tracePt t="91590" x="3394075" y="4537075"/>
          <p14:tracePt t="91606" x="3340100" y="4446588"/>
          <p14:tracePt t="91623" x="3303588" y="4375150"/>
          <p14:tracePt t="91639" x="3251200" y="4303713"/>
          <p14:tracePt t="91656" x="3214688" y="4241800"/>
          <p14:tracePt t="91673" x="3160713" y="4160838"/>
          <p14:tracePt t="91690" x="3125788" y="4089400"/>
          <p14:tracePt t="91707" x="3081338" y="4027488"/>
          <p14:tracePt t="91723" x="3027363" y="3956050"/>
          <p14:tracePt t="91740" x="2982913" y="3894138"/>
          <p14:tracePt t="91757" x="2946400" y="3830638"/>
          <p14:tracePt t="91773" x="2919413" y="3776663"/>
          <p14:tracePt t="91773" x="2901950" y="3751263"/>
          <p14:tracePt t="91790" x="2874963" y="3714750"/>
          <p14:tracePt t="91807" x="2857500" y="3687763"/>
          <p14:tracePt t="91824" x="2840038" y="3679825"/>
          <p14:tracePt t="91840" x="2830513" y="3670300"/>
          <p14:tracePt t="91876" x="2822575" y="3670300"/>
          <p14:tracePt t="91892" x="2813050" y="3670300"/>
          <p14:tracePt t="91907" x="2803525" y="3670300"/>
          <p14:tracePt t="91908" x="2768600" y="3670300"/>
          <p14:tracePt t="91924" x="2714625" y="3705225"/>
          <p14:tracePt t="91940" x="2679700" y="3741738"/>
          <p14:tracePt t="91957" x="2633663" y="3786188"/>
          <p14:tracePt t="91974" x="2616200" y="3813175"/>
          <p14:tracePt t="91991" x="2589213" y="3867150"/>
          <p14:tracePt t="92007" x="2554288" y="3919538"/>
          <p14:tracePt t="92024" x="2527300" y="3983038"/>
          <p14:tracePt t="92041" x="2517775" y="4017963"/>
          <p14:tracePt t="92057" x="2509838" y="4044950"/>
          <p14:tracePt t="92074" x="2490788" y="4071938"/>
          <p14:tracePt t="92091" x="2490788" y="4133850"/>
          <p14:tracePt t="92107" x="2490788" y="4197350"/>
          <p14:tracePt t="92124" x="2482850" y="4251325"/>
          <p14:tracePt t="92141" x="2482850" y="4313238"/>
          <p14:tracePt t="92158" x="2482850" y="4367213"/>
          <p14:tracePt t="92174" x="2490788" y="4402138"/>
          <p14:tracePt t="92191" x="2500313" y="4419600"/>
          <p14:tracePt t="92208" x="2527300" y="4456113"/>
          <p14:tracePt t="92224" x="2554288" y="4500563"/>
          <p14:tracePt t="92241" x="2616200" y="4545013"/>
          <p14:tracePt t="92258" x="2759075" y="4616450"/>
          <p14:tracePt t="92274" x="2822575" y="4643438"/>
          <p14:tracePt t="92291" x="2867025" y="4660900"/>
          <p14:tracePt t="92308" x="2919413" y="4679950"/>
          <p14:tracePt t="92325" x="3009900" y="4714875"/>
          <p14:tracePt t="92341" x="3098800" y="4714875"/>
          <p14:tracePt t="92358" x="3170238" y="4724400"/>
          <p14:tracePt t="92375" x="3251200" y="4732338"/>
          <p14:tracePt t="92391" x="3303588" y="4732338"/>
          <p14:tracePt t="92408" x="3330575" y="4714875"/>
          <p14:tracePt t="92425" x="3348038" y="4705350"/>
          <p14:tracePt t="92442" x="3348038" y="4687888"/>
          <p14:tracePt t="92458" x="3357563" y="4679950"/>
          <p14:tracePt t="92475" x="3367088" y="4643438"/>
          <p14:tracePt t="92492" x="3375025" y="4581525"/>
          <p14:tracePt t="92508" x="3375025" y="4473575"/>
          <p14:tracePt t="92525" x="3375025" y="4419600"/>
          <p14:tracePt t="92542" x="3357563" y="4375150"/>
          <p14:tracePt t="92558" x="3340100" y="4340225"/>
          <p14:tracePt t="92575" x="3340100" y="4322763"/>
          <p14:tracePt t="92592" x="3322638" y="4286250"/>
          <p14:tracePt t="92609" x="3286125" y="4241800"/>
          <p14:tracePt t="92625" x="3259138" y="4187825"/>
          <p14:tracePt t="92642" x="3241675" y="4160838"/>
          <p14:tracePt t="92659" x="3224213" y="4125913"/>
          <p14:tracePt t="92676" x="3205163" y="4089400"/>
          <p14:tracePt t="92693" x="3187700" y="4062413"/>
          <p14:tracePt t="92709" x="3160713" y="4017963"/>
          <p14:tracePt t="92727" x="3143250" y="4000500"/>
          <p14:tracePt t="92742" x="3133725" y="3990975"/>
          <p14:tracePt t="92759" x="3125788" y="3990975"/>
          <p14:tracePt t="92798" x="3116263" y="3990975"/>
          <p14:tracePt t="92814" x="3108325" y="3990975"/>
          <p14:tracePt t="92830" x="3089275" y="3990975"/>
          <p14:tracePt t="92838" x="3081338" y="3990975"/>
          <p14:tracePt t="92842" x="3044825" y="3990975"/>
          <p14:tracePt t="92859" x="2990850" y="3990975"/>
          <p14:tracePt t="92876" x="2919413" y="3990975"/>
          <p14:tracePt t="92893" x="2901950" y="3990975"/>
          <p14:tracePt t="92909" x="2894013" y="3990975"/>
          <p14:tracePt t="92926" x="2884488" y="3990975"/>
          <p14:tracePt t="92943" x="2874963" y="3990975"/>
          <p14:tracePt t="92959" x="2847975" y="4000500"/>
          <p14:tracePt t="92976" x="2822575" y="4017963"/>
          <p14:tracePt t="92993" x="2795588" y="4037013"/>
          <p14:tracePt t="93009" x="2759075" y="4054475"/>
          <p14:tracePt t="93026" x="2732088" y="4071938"/>
          <p14:tracePt t="93043" x="2714625" y="4089400"/>
          <p14:tracePt t="93060" x="2697163" y="4116388"/>
          <p14:tracePt t="93076" x="2679700" y="4133850"/>
          <p14:tracePt t="93093" x="2670175" y="4160838"/>
          <p14:tracePt t="93110" x="2652713" y="4197350"/>
          <p14:tracePt t="93127" x="2643188" y="4205288"/>
          <p14:tracePt t="93143" x="2643188" y="4224338"/>
          <p14:tracePt t="93160" x="2643188" y="4241800"/>
          <p14:tracePt t="93177" x="2633663" y="4259263"/>
          <p14:tracePt t="93193" x="2625725" y="4286250"/>
          <p14:tracePt t="93211" x="2625725" y="4313238"/>
          <p14:tracePt t="93227" x="2625725" y="4348163"/>
          <p14:tracePt t="93243" x="2633663" y="4394200"/>
          <p14:tracePt t="93260" x="2643188" y="4419600"/>
          <p14:tracePt t="93277" x="2660650" y="4456113"/>
          <p14:tracePt t="93293" x="2679700" y="4483100"/>
          <p14:tracePt t="93310" x="2687638" y="4500563"/>
          <p14:tracePt t="93327" x="2697163" y="4518025"/>
          <p14:tracePt t="93344" x="2751138" y="4554538"/>
          <p14:tracePt t="93360" x="2786063" y="4581525"/>
          <p14:tracePt t="93377" x="2847975" y="4616450"/>
          <p14:tracePt t="93394" x="2938463" y="4660900"/>
          <p14:tracePt t="93410" x="3017838" y="4679950"/>
          <p14:tracePt t="93427" x="3098800" y="4697413"/>
          <p14:tracePt t="93444" x="3152775" y="4724400"/>
          <p14:tracePt t="93460" x="3224213" y="4759325"/>
          <p14:tracePt t="93477" x="3330575" y="4795838"/>
          <p14:tracePt t="93494" x="3402013" y="4795838"/>
          <p14:tracePt t="93511" x="3411538" y="4795838"/>
          <p14:tracePt t="93527" x="3429000" y="4795838"/>
          <p14:tracePt t="93544" x="3438525" y="4786313"/>
          <p14:tracePt t="93561" x="3455988" y="4759325"/>
          <p14:tracePt t="93577" x="3465513" y="4732338"/>
          <p14:tracePt t="93594" x="3490913" y="4670425"/>
          <p14:tracePt t="93611" x="3490913" y="4633913"/>
          <p14:tracePt t="93628" x="3500438" y="4581525"/>
          <p14:tracePt t="93644" x="3500438" y="4527550"/>
          <p14:tracePt t="93661" x="3500438" y="4483100"/>
          <p14:tracePt t="93678" x="3500438" y="4438650"/>
          <p14:tracePt t="93694" x="3482975" y="4394200"/>
          <p14:tracePt t="93694" x="3473450" y="4367213"/>
          <p14:tracePt t="93713" x="3473450" y="4357688"/>
          <p14:tracePt t="93728" x="3438525" y="4303713"/>
          <p14:tracePt t="93745" x="3411538" y="4276725"/>
          <p14:tracePt t="93761" x="3394075" y="4241800"/>
          <p14:tracePt t="93778" x="3367088" y="4205288"/>
          <p14:tracePt t="93795" x="3340100" y="4160838"/>
          <p14:tracePt t="93811" x="3303588" y="4108450"/>
          <p14:tracePt t="93828" x="3276600" y="4062413"/>
          <p14:tracePt t="93845" x="3241675" y="4037013"/>
          <p14:tracePt t="93861" x="3224213" y="4027488"/>
          <p14:tracePt t="93878" x="3197225" y="4010025"/>
          <p14:tracePt t="93895" x="3179763" y="4000500"/>
          <p14:tracePt t="93911" x="3170238" y="3990975"/>
          <p14:tracePt t="93928" x="3160713" y="3983038"/>
          <p14:tracePt t="93945" x="3143250" y="3965575"/>
          <p14:tracePt t="93962" x="3125788" y="3956050"/>
          <p14:tracePt t="93978" x="3116263" y="3946525"/>
          <p14:tracePt t="94306" x="3108325" y="3946525"/>
          <p14:tracePt t="98664"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smtClean="0"/>
              <a:t>Rack Mount Computer Server(s)</a:t>
            </a:r>
            <a:endParaRPr lang="en-US" dirty="0"/>
          </a:p>
        </p:txBody>
      </p:sp>
      <p:sp>
        <p:nvSpPr>
          <p:cNvPr id="3" name="Content Placeholder 2"/>
          <p:cNvSpPr>
            <a:spLocks noGrp="1"/>
          </p:cNvSpPr>
          <p:nvPr>
            <p:ph idx="1"/>
          </p:nvPr>
        </p:nvSpPr>
        <p:spPr/>
        <p:txBody>
          <a:bodyPr/>
          <a:lstStyle/>
          <a:p>
            <a:r>
              <a:rPr lang="en-US" dirty="0" smtClean="0"/>
              <a:t>Computer rack offers a well organized solution and security for computer systems</a:t>
            </a:r>
          </a:p>
          <a:p>
            <a:r>
              <a:rPr lang="en-US" dirty="0" smtClean="0"/>
              <a:t>Rack should be procured along with power strips</a:t>
            </a:r>
          </a:p>
          <a:p>
            <a:r>
              <a:rPr lang="en-US" dirty="0" smtClean="0"/>
              <a:t>Rack may hold Modem, Router, Switch/Hub, and UPS </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29016757"/>
      </p:ext>
    </p:extLst>
  </p:cSld>
  <p:clrMapOvr>
    <a:masterClrMapping/>
  </p:clrMapOvr>
  <mc:AlternateContent xmlns:mc="http://schemas.openxmlformats.org/markup-compatibility/2006" xmlns:p14="http://schemas.microsoft.com/office/powerpoint/2010/main">
    <mc:Choice Requires="p14">
      <p:transition spd="slow" p14:dur="2000" advTm="57466"/>
    </mc:Choice>
    <mc:Fallback xmlns="">
      <p:transition spd="slow" advTm="57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smtClean="0"/>
              <a:t>Computer Rack for Data Center</a:t>
            </a:r>
            <a:endParaRPr lang="en-US" dirty="0"/>
          </a:p>
        </p:txBody>
      </p:sp>
      <p:pic>
        <p:nvPicPr>
          <p:cNvPr id="4" name="Content Placeholder 3"/>
          <p:cNvPicPr>
            <a:picLocks noGrp="1" noChangeAspect="1"/>
          </p:cNvPicPr>
          <p:nvPr>
            <p:ph idx="1"/>
          </p:nvPr>
        </p:nvPicPr>
        <p:blipFill rotWithShape="1">
          <a:blip r:embed="rId6">
            <a:extLst>
              <a:ext uri="{28A0092B-C50C-407E-A947-70E740481C1C}">
                <a14:useLocalDpi xmlns:a14="http://schemas.microsoft.com/office/drawing/2010/main" val="0"/>
              </a:ext>
            </a:extLst>
          </a:blip>
          <a:srcRect l="19765" t="3459" r="-2697" b="75"/>
          <a:stretch/>
        </p:blipFill>
        <p:spPr>
          <a:xfrm>
            <a:off x="-6178" y="1447800"/>
            <a:ext cx="1911178" cy="5410200"/>
          </a:xfrm>
        </p:spPr>
      </p:pic>
      <p:cxnSp>
        <p:nvCxnSpPr>
          <p:cNvPr id="6" name="Straight Arrow Connector 5"/>
          <p:cNvCxnSpPr/>
          <p:nvPr/>
        </p:nvCxnSpPr>
        <p:spPr>
          <a:xfrm flipH="1">
            <a:off x="2057400" y="17526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057400" y="21336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057400" y="24384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057400" y="27432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057400" y="32004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057400" y="64008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057400" y="60960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057400" y="56388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057400" y="52578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057400" y="48006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057400" y="4343400"/>
            <a:ext cx="1295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352800" y="1600200"/>
            <a:ext cx="818622" cy="369332"/>
          </a:xfrm>
          <a:prstGeom prst="rect">
            <a:avLst/>
          </a:prstGeom>
          <a:noFill/>
        </p:spPr>
        <p:txBody>
          <a:bodyPr wrap="none" rtlCol="0">
            <a:spAutoFit/>
          </a:bodyPr>
          <a:lstStyle/>
          <a:p>
            <a:r>
              <a:rPr lang="en-US" dirty="0" smtClean="0"/>
              <a:t>Router</a:t>
            </a:r>
            <a:endParaRPr lang="en-US" dirty="0"/>
          </a:p>
        </p:txBody>
      </p:sp>
      <p:sp>
        <p:nvSpPr>
          <p:cNvPr id="20" name="TextBox 19"/>
          <p:cNvSpPr txBox="1"/>
          <p:nvPr/>
        </p:nvSpPr>
        <p:spPr>
          <a:xfrm>
            <a:off x="3352800" y="1981200"/>
            <a:ext cx="800284" cy="369332"/>
          </a:xfrm>
          <a:prstGeom prst="rect">
            <a:avLst/>
          </a:prstGeom>
          <a:noFill/>
        </p:spPr>
        <p:txBody>
          <a:bodyPr wrap="none" rtlCol="0">
            <a:spAutoFit/>
          </a:bodyPr>
          <a:lstStyle/>
          <a:p>
            <a:r>
              <a:rPr lang="en-US" dirty="0" smtClean="0"/>
              <a:t>Switch</a:t>
            </a:r>
            <a:endParaRPr lang="en-US" dirty="0"/>
          </a:p>
        </p:txBody>
      </p:sp>
      <p:sp>
        <p:nvSpPr>
          <p:cNvPr id="21" name="TextBox 20"/>
          <p:cNvSpPr txBox="1"/>
          <p:nvPr/>
        </p:nvSpPr>
        <p:spPr>
          <a:xfrm>
            <a:off x="3352800" y="2286000"/>
            <a:ext cx="1267911" cy="369332"/>
          </a:xfrm>
          <a:prstGeom prst="rect">
            <a:avLst/>
          </a:prstGeom>
          <a:noFill/>
        </p:spPr>
        <p:txBody>
          <a:bodyPr wrap="none" rtlCol="0">
            <a:spAutoFit/>
          </a:bodyPr>
          <a:lstStyle/>
          <a:p>
            <a:r>
              <a:rPr lang="en-US" dirty="0" smtClean="0"/>
              <a:t>Patch Panel</a:t>
            </a:r>
            <a:endParaRPr lang="en-US" dirty="0"/>
          </a:p>
        </p:txBody>
      </p:sp>
      <p:sp>
        <p:nvSpPr>
          <p:cNvPr id="22" name="TextBox 21"/>
          <p:cNvSpPr txBox="1"/>
          <p:nvPr/>
        </p:nvSpPr>
        <p:spPr>
          <a:xfrm>
            <a:off x="3352800" y="2590800"/>
            <a:ext cx="2486322" cy="369332"/>
          </a:xfrm>
          <a:prstGeom prst="rect">
            <a:avLst/>
          </a:prstGeom>
          <a:noFill/>
        </p:spPr>
        <p:txBody>
          <a:bodyPr wrap="none" rtlCol="0">
            <a:spAutoFit/>
          </a:bodyPr>
          <a:lstStyle/>
          <a:p>
            <a:r>
              <a:rPr lang="en-US" dirty="0" smtClean="0"/>
              <a:t>Server (Data Collection)</a:t>
            </a:r>
            <a:endParaRPr lang="en-US" dirty="0"/>
          </a:p>
        </p:txBody>
      </p:sp>
      <p:sp>
        <p:nvSpPr>
          <p:cNvPr id="23" name="TextBox 22"/>
          <p:cNvSpPr txBox="1"/>
          <p:nvPr/>
        </p:nvSpPr>
        <p:spPr>
          <a:xfrm>
            <a:off x="3352800" y="3048000"/>
            <a:ext cx="1126206" cy="369332"/>
          </a:xfrm>
          <a:prstGeom prst="rect">
            <a:avLst/>
          </a:prstGeom>
          <a:noFill/>
        </p:spPr>
        <p:txBody>
          <a:bodyPr wrap="none" rtlCol="0">
            <a:spAutoFit/>
          </a:bodyPr>
          <a:lstStyle/>
          <a:p>
            <a:r>
              <a:rPr lang="en-US" dirty="0" smtClean="0"/>
              <a:t>Disk Array</a:t>
            </a:r>
            <a:endParaRPr lang="en-US" dirty="0"/>
          </a:p>
        </p:txBody>
      </p:sp>
      <p:sp>
        <p:nvSpPr>
          <p:cNvPr id="24" name="TextBox 23"/>
          <p:cNvSpPr txBox="1"/>
          <p:nvPr/>
        </p:nvSpPr>
        <p:spPr>
          <a:xfrm>
            <a:off x="3352800" y="4191000"/>
            <a:ext cx="2382575" cy="369332"/>
          </a:xfrm>
          <a:prstGeom prst="rect">
            <a:avLst/>
          </a:prstGeom>
          <a:noFill/>
        </p:spPr>
        <p:txBody>
          <a:bodyPr wrap="none" rtlCol="0">
            <a:spAutoFit/>
          </a:bodyPr>
          <a:lstStyle/>
          <a:p>
            <a:r>
              <a:rPr lang="en-US" dirty="0" smtClean="0"/>
              <a:t>Keyboard and Monitor</a:t>
            </a:r>
            <a:endParaRPr lang="en-US" dirty="0"/>
          </a:p>
        </p:txBody>
      </p:sp>
      <p:sp>
        <p:nvSpPr>
          <p:cNvPr id="25" name="TextBox 24"/>
          <p:cNvSpPr txBox="1"/>
          <p:nvPr/>
        </p:nvSpPr>
        <p:spPr>
          <a:xfrm>
            <a:off x="3352800" y="4583668"/>
            <a:ext cx="2120132" cy="369332"/>
          </a:xfrm>
          <a:prstGeom prst="rect">
            <a:avLst/>
          </a:prstGeom>
          <a:noFill/>
        </p:spPr>
        <p:txBody>
          <a:bodyPr wrap="none" rtlCol="0">
            <a:spAutoFit/>
          </a:bodyPr>
          <a:lstStyle/>
          <a:p>
            <a:r>
              <a:rPr lang="en-US" dirty="0" smtClean="0"/>
              <a:t>Server (Application)</a:t>
            </a:r>
            <a:endParaRPr lang="en-US" dirty="0"/>
          </a:p>
        </p:txBody>
      </p:sp>
      <p:sp>
        <p:nvSpPr>
          <p:cNvPr id="26" name="TextBox 25"/>
          <p:cNvSpPr txBox="1"/>
          <p:nvPr/>
        </p:nvSpPr>
        <p:spPr>
          <a:xfrm>
            <a:off x="3352800" y="5040868"/>
            <a:ext cx="1126206" cy="369332"/>
          </a:xfrm>
          <a:prstGeom prst="rect">
            <a:avLst/>
          </a:prstGeom>
          <a:noFill/>
        </p:spPr>
        <p:txBody>
          <a:bodyPr wrap="none" rtlCol="0">
            <a:spAutoFit/>
          </a:bodyPr>
          <a:lstStyle/>
          <a:p>
            <a:r>
              <a:rPr lang="en-US" dirty="0" smtClean="0"/>
              <a:t>Disk Array</a:t>
            </a:r>
            <a:endParaRPr lang="en-US" dirty="0"/>
          </a:p>
        </p:txBody>
      </p:sp>
      <p:sp>
        <p:nvSpPr>
          <p:cNvPr id="27" name="TextBox 26"/>
          <p:cNvSpPr txBox="1"/>
          <p:nvPr/>
        </p:nvSpPr>
        <p:spPr>
          <a:xfrm>
            <a:off x="3352800" y="5421868"/>
            <a:ext cx="1422056" cy="369332"/>
          </a:xfrm>
          <a:prstGeom prst="rect">
            <a:avLst/>
          </a:prstGeom>
          <a:noFill/>
        </p:spPr>
        <p:txBody>
          <a:bodyPr wrap="none" rtlCol="0">
            <a:spAutoFit/>
          </a:bodyPr>
          <a:lstStyle/>
          <a:p>
            <a:r>
              <a:rPr lang="en-US" dirty="0" smtClean="0"/>
              <a:t>Server (WEB)</a:t>
            </a:r>
            <a:endParaRPr lang="en-US" dirty="0"/>
          </a:p>
        </p:txBody>
      </p:sp>
      <p:sp>
        <p:nvSpPr>
          <p:cNvPr id="28" name="TextBox 27"/>
          <p:cNvSpPr txBox="1"/>
          <p:nvPr/>
        </p:nvSpPr>
        <p:spPr>
          <a:xfrm>
            <a:off x="3352800" y="5879068"/>
            <a:ext cx="1126206" cy="369332"/>
          </a:xfrm>
          <a:prstGeom prst="rect">
            <a:avLst/>
          </a:prstGeom>
          <a:noFill/>
        </p:spPr>
        <p:txBody>
          <a:bodyPr wrap="none" rtlCol="0">
            <a:spAutoFit/>
          </a:bodyPr>
          <a:lstStyle/>
          <a:p>
            <a:r>
              <a:rPr lang="en-US" dirty="0" smtClean="0"/>
              <a:t>Disk Array</a:t>
            </a:r>
            <a:endParaRPr lang="en-US" dirty="0"/>
          </a:p>
        </p:txBody>
      </p:sp>
      <p:sp>
        <p:nvSpPr>
          <p:cNvPr id="29" name="TextBox 28"/>
          <p:cNvSpPr txBox="1"/>
          <p:nvPr/>
        </p:nvSpPr>
        <p:spPr>
          <a:xfrm>
            <a:off x="3352800" y="6183868"/>
            <a:ext cx="556563" cy="369332"/>
          </a:xfrm>
          <a:prstGeom prst="rect">
            <a:avLst/>
          </a:prstGeom>
          <a:noFill/>
        </p:spPr>
        <p:txBody>
          <a:bodyPr wrap="none" rtlCol="0">
            <a:spAutoFit/>
          </a:bodyPr>
          <a:lstStyle/>
          <a:p>
            <a:r>
              <a:rPr lang="en-US" dirty="0" smtClean="0"/>
              <a:t>UPS</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5657776"/>
      </p:ext>
    </p:extLst>
  </p:cSld>
  <p:clrMapOvr>
    <a:masterClrMapping/>
  </p:clrMapOvr>
  <mc:AlternateContent xmlns:mc="http://schemas.openxmlformats.org/markup-compatibility/2006" xmlns:p14="http://schemas.microsoft.com/office/powerpoint/2010/main">
    <mc:Choice Requires="p14">
      <p:transition spd="slow" p14:dur="2000" advTm="80253"/>
    </mc:Choice>
    <mc:Fallback xmlns="">
      <p:transition spd="slow" advTm="80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3"/>
                </p:tgtEl>
              </p:cMediaNode>
            </p:audio>
          </p:childTnLst>
        </p:cTn>
      </p:par>
    </p:tnLst>
    <p:bldLst>
      <p:bldP spid="19" grpId="0"/>
      <p:bldP spid="20" grpId="0"/>
      <p:bldP spid="21" grpId="0"/>
      <p:bldP spid="22" grpId="0"/>
      <p:bldP spid="23" grpId="0"/>
      <p:bldP spid="24" grpId="0"/>
      <p:bldP spid="25" grpId="0"/>
      <p:bldP spid="26" grpId="0"/>
      <p:bldP spid="27"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Servers and Function</a:t>
            </a:r>
            <a:endParaRPr lang="en-US" dirty="0"/>
          </a:p>
        </p:txBody>
      </p:sp>
      <p:sp>
        <p:nvSpPr>
          <p:cNvPr id="3" name="Content Placeholder 2"/>
          <p:cNvSpPr>
            <a:spLocks noGrp="1"/>
          </p:cNvSpPr>
          <p:nvPr>
            <p:ph idx="1"/>
          </p:nvPr>
        </p:nvSpPr>
        <p:spPr/>
        <p:txBody>
          <a:bodyPr>
            <a:normAutofit/>
          </a:bodyPr>
          <a:lstStyle/>
          <a:p>
            <a:r>
              <a:rPr lang="en-US" dirty="0" smtClean="0"/>
              <a:t>Data Collection Server</a:t>
            </a:r>
          </a:p>
          <a:p>
            <a:r>
              <a:rPr lang="en-US" dirty="0" smtClean="0"/>
              <a:t>Data Processing Server</a:t>
            </a:r>
          </a:p>
          <a:p>
            <a:r>
              <a:rPr lang="en-US" dirty="0" smtClean="0"/>
              <a:t>Web Server </a:t>
            </a:r>
          </a:p>
          <a:p>
            <a:pPr marL="0" indent="0">
              <a:buNone/>
            </a:pPr>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57763050"/>
      </p:ext>
    </p:extLst>
  </p:cSld>
  <p:clrMapOvr>
    <a:masterClrMapping/>
  </p:clrMapOvr>
  <mc:AlternateContent xmlns:mc="http://schemas.openxmlformats.org/markup-compatibility/2006" xmlns:p14="http://schemas.microsoft.com/office/powerpoint/2010/main">
    <mc:Choice Requires="p14">
      <p:transition spd="slow" p14:dur="2000" advTm="123892"/>
    </mc:Choice>
    <mc:Fallback xmlns="">
      <p:transition spd="slow" advTm="123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dirty="0" smtClean="0"/>
              <a:t>Uninterruptable Power Supply</a:t>
            </a:r>
            <a:endParaRPr lang="en-US" dirty="0"/>
          </a:p>
        </p:txBody>
      </p:sp>
      <p:sp>
        <p:nvSpPr>
          <p:cNvPr id="3" name="Content Placeholder 2"/>
          <p:cNvSpPr>
            <a:spLocks noGrp="1"/>
          </p:cNvSpPr>
          <p:nvPr>
            <p:ph idx="1"/>
          </p:nvPr>
        </p:nvSpPr>
        <p:spPr/>
        <p:txBody>
          <a:bodyPr/>
          <a:lstStyle/>
          <a:p>
            <a:r>
              <a:rPr lang="en-US" dirty="0" smtClean="0"/>
              <a:t>Short term power supply during power outage</a:t>
            </a:r>
          </a:p>
          <a:p>
            <a:pPr lvl="1"/>
            <a:r>
              <a:rPr lang="en-US" dirty="0" smtClean="0"/>
              <a:t>Only servers and systems necessary should be place on the UPS.  Lights, air conditioners, and other items of convenience should not be on the UPS supporting the Computer Equipment.</a:t>
            </a:r>
          </a:p>
          <a:p>
            <a:pPr lvl="1"/>
            <a:r>
              <a:rPr lang="en-US" dirty="0" smtClean="0"/>
              <a:t>Usually not more than 20 minutes of operation</a:t>
            </a:r>
          </a:p>
          <a:p>
            <a:pPr lvl="1"/>
            <a:r>
              <a:rPr lang="en-US" dirty="0" smtClean="0"/>
              <a:t>Enough time to switch over to generator</a:t>
            </a:r>
          </a:p>
          <a:p>
            <a:r>
              <a:rPr lang="en-US" dirty="0" smtClean="0"/>
              <a:t>UPS offers surge protection</a:t>
            </a:r>
          </a:p>
          <a:p>
            <a:r>
              <a:rPr lang="en-US" dirty="0" smtClean="0"/>
              <a:t>All systems should have a UPS</a:t>
            </a:r>
          </a:p>
          <a:p>
            <a:r>
              <a:rPr lang="en-US" dirty="0" smtClean="0"/>
              <a:t>UPS should be sized by the Bidder using offered equipment and stated to operate for at least 20 minutes</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3032288"/>
      </p:ext>
    </p:extLst>
  </p:cSld>
  <p:clrMapOvr>
    <a:masterClrMapping/>
  </p:clrMapOvr>
  <mc:AlternateContent xmlns:mc="http://schemas.openxmlformats.org/markup-compatibility/2006" xmlns:p14="http://schemas.microsoft.com/office/powerpoint/2010/main">
    <mc:Choice Requires="p14">
      <p:transition spd="slow" p14:dur="2000" advTm="125877"/>
    </mc:Choice>
    <mc:Fallback xmlns="">
      <p:transition spd="slow" advTm="125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Internet Service</a:t>
            </a:r>
            <a:endParaRPr lang="en-US" dirty="0"/>
          </a:p>
        </p:txBody>
      </p:sp>
      <p:sp>
        <p:nvSpPr>
          <p:cNvPr id="3" name="Content Placeholder 2"/>
          <p:cNvSpPr>
            <a:spLocks noGrp="1"/>
          </p:cNvSpPr>
          <p:nvPr>
            <p:ph idx="1"/>
          </p:nvPr>
        </p:nvSpPr>
        <p:spPr/>
        <p:txBody>
          <a:bodyPr/>
          <a:lstStyle/>
          <a:p>
            <a:r>
              <a:rPr lang="en-US" dirty="0" smtClean="0"/>
              <a:t>Internet service should be of high quality with high availability</a:t>
            </a:r>
          </a:p>
          <a:p>
            <a:r>
              <a:rPr lang="en-US" dirty="0" smtClean="0"/>
              <a:t>Extremely important functions have redundant internet services</a:t>
            </a:r>
          </a:p>
          <a:p>
            <a:r>
              <a:rPr lang="en-US" dirty="0" smtClean="0"/>
              <a:t>Intranet (Internal network using TCP/IP) will be supported by routers, switches, and hubs</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50821803"/>
      </p:ext>
    </p:extLst>
  </p:cSld>
  <p:clrMapOvr>
    <a:masterClrMapping/>
  </p:clrMapOvr>
  <mc:AlternateContent xmlns:mc="http://schemas.openxmlformats.org/markup-compatibility/2006" xmlns:p14="http://schemas.microsoft.com/office/powerpoint/2010/main">
    <mc:Choice Requires="p14">
      <p:transition spd="slow" p14:dur="2000" advTm="65539"/>
    </mc:Choice>
    <mc:Fallback xmlns="">
      <p:transition spd="slow" advTm="65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dirty="0" smtClean="0"/>
              <a:t>Modems, Routers and Switches/Hubs</a:t>
            </a:r>
            <a:endParaRPr lang="en-US" dirty="0"/>
          </a:p>
        </p:txBody>
      </p:sp>
      <p:sp>
        <p:nvSpPr>
          <p:cNvPr id="3" name="Content Placeholder 2"/>
          <p:cNvSpPr>
            <a:spLocks noGrp="1"/>
          </p:cNvSpPr>
          <p:nvPr>
            <p:ph idx="1"/>
          </p:nvPr>
        </p:nvSpPr>
        <p:spPr/>
        <p:txBody>
          <a:bodyPr>
            <a:normAutofit/>
          </a:bodyPr>
          <a:lstStyle/>
          <a:p>
            <a:r>
              <a:rPr lang="en-US" dirty="0" smtClean="0"/>
              <a:t>Modem is usually the first connection point from the provider to your building</a:t>
            </a:r>
          </a:p>
          <a:p>
            <a:r>
              <a:rPr lang="en-US" dirty="0" smtClean="0"/>
              <a:t>Router is used to route traffic through your internet</a:t>
            </a:r>
          </a:p>
          <a:p>
            <a:pPr lvl="1"/>
            <a:r>
              <a:rPr lang="en-US" dirty="0" smtClean="0"/>
              <a:t>Routes web traffic to the correct web server</a:t>
            </a:r>
          </a:p>
          <a:p>
            <a:pPr lvl="1"/>
            <a:r>
              <a:rPr lang="en-US" dirty="0" smtClean="0"/>
              <a:t>Routes FTP traffic to the FTP Server</a:t>
            </a:r>
          </a:p>
          <a:p>
            <a:pPr lvl="1"/>
            <a:r>
              <a:rPr lang="en-US" dirty="0" smtClean="0"/>
              <a:t>Used to block unused ports from unwanted access</a:t>
            </a:r>
          </a:p>
          <a:p>
            <a:r>
              <a:rPr lang="en-US" dirty="0" smtClean="0"/>
              <a:t>Switch/Hub pass on network traffic to devices on the network</a:t>
            </a:r>
          </a:p>
          <a:p>
            <a:pPr lvl="1"/>
            <a:r>
              <a:rPr lang="en-US" dirty="0" smtClean="0"/>
              <a:t>Hub is a multi-port repeater</a:t>
            </a:r>
          </a:p>
          <a:p>
            <a:pPr lvl="1"/>
            <a:r>
              <a:rPr lang="en-US" dirty="0" smtClean="0"/>
              <a:t>Switch is a “smart” hub passing information to the correct device (computer/printer)</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5948934"/>
      </p:ext>
    </p:extLst>
  </p:cSld>
  <p:clrMapOvr>
    <a:masterClrMapping/>
  </p:clrMapOvr>
  <mc:AlternateContent xmlns:mc="http://schemas.openxmlformats.org/markup-compatibility/2006" xmlns:p14="http://schemas.microsoft.com/office/powerpoint/2010/main">
    <mc:Choice Requires="p14">
      <p:transition spd="slow" p14:dur="2000" advTm="112682"/>
    </mc:Choice>
    <mc:Fallback xmlns="">
      <p:transition spd="slow" advTm="112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Wireless Solutions</a:t>
            </a:r>
            <a:endParaRPr lang="en-US" dirty="0"/>
          </a:p>
        </p:txBody>
      </p:sp>
      <p:sp>
        <p:nvSpPr>
          <p:cNvPr id="3" name="Content Placeholder 2"/>
          <p:cNvSpPr>
            <a:spLocks noGrp="1"/>
          </p:cNvSpPr>
          <p:nvPr>
            <p:ph idx="1"/>
          </p:nvPr>
        </p:nvSpPr>
        <p:spPr/>
        <p:txBody>
          <a:bodyPr>
            <a:normAutofit/>
          </a:bodyPr>
          <a:lstStyle/>
          <a:p>
            <a:r>
              <a:rPr lang="en-US" dirty="0" smtClean="0"/>
              <a:t>Provides computing portability</a:t>
            </a:r>
          </a:p>
          <a:p>
            <a:r>
              <a:rPr lang="en-US" dirty="0" smtClean="0"/>
              <a:t>Alleviates issues of building wired topology</a:t>
            </a:r>
          </a:p>
          <a:p>
            <a:r>
              <a:rPr lang="en-US" dirty="0" smtClean="0"/>
              <a:t>Security</a:t>
            </a:r>
          </a:p>
          <a:p>
            <a:pPr lvl="1"/>
            <a:r>
              <a:rPr lang="en-US" dirty="0" smtClean="0"/>
              <a:t>Considered less secure than wired networks</a:t>
            </a:r>
          </a:p>
          <a:p>
            <a:pPr lvl="1"/>
            <a:r>
              <a:rPr lang="en-US" dirty="0" smtClean="0"/>
              <a:t>Wireless signal mitigates access problems as signal can only be received over a relatively short distance (30m)</a:t>
            </a:r>
          </a:p>
          <a:p>
            <a:pPr lvl="1"/>
            <a:r>
              <a:rPr lang="en-US" dirty="0" smtClean="0"/>
              <a:t>Wireless comes with access security where users need to have an encrypted password</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67521952"/>
      </p:ext>
    </p:extLst>
  </p:cSld>
  <p:clrMapOvr>
    <a:masterClrMapping/>
  </p:clrMapOvr>
  <mc:AlternateContent xmlns:mc="http://schemas.openxmlformats.org/markup-compatibility/2006" xmlns:p14="http://schemas.microsoft.com/office/powerpoint/2010/main">
    <mc:Choice Requires="p14">
      <p:transition spd="slow" p14:dur="2000" advTm="81783"/>
    </mc:Choice>
    <mc:Fallback xmlns="">
      <p:transition spd="slow" advTm="81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Backup Power Supply</a:t>
            </a:r>
            <a:endParaRPr lang="en-US" dirty="0"/>
          </a:p>
        </p:txBody>
      </p:sp>
      <p:sp>
        <p:nvSpPr>
          <p:cNvPr id="3" name="Content Placeholder 2"/>
          <p:cNvSpPr>
            <a:spLocks noGrp="1"/>
          </p:cNvSpPr>
          <p:nvPr>
            <p:ph idx="1"/>
          </p:nvPr>
        </p:nvSpPr>
        <p:spPr/>
        <p:txBody>
          <a:bodyPr>
            <a:normAutofit/>
          </a:bodyPr>
          <a:lstStyle/>
          <a:p>
            <a:r>
              <a:rPr lang="en-US" dirty="0" smtClean="0"/>
              <a:t>Backup power supply is usually supplied by a generator</a:t>
            </a:r>
          </a:p>
          <a:p>
            <a:r>
              <a:rPr lang="en-US" dirty="0" smtClean="0"/>
              <a:t>Backup power supply is designed to work for hours </a:t>
            </a:r>
            <a:r>
              <a:rPr lang="en-US" dirty="0" err="1" smtClean="0"/>
              <a:t>vs</a:t>
            </a:r>
            <a:r>
              <a:rPr lang="en-US" dirty="0" smtClean="0"/>
              <a:t> a UPS that is designed to work for less than 1 hour</a:t>
            </a:r>
          </a:p>
          <a:p>
            <a:r>
              <a:rPr lang="en-US" dirty="0" smtClean="0"/>
              <a:t>If you have no backup power supply the best practice is to shut down computers while the UPS is still running</a:t>
            </a:r>
          </a:p>
          <a:p>
            <a:r>
              <a:rPr lang="en-US" dirty="0" smtClean="0"/>
              <a:t>Backup power supply is necessary for data collection that is required</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0538360"/>
      </p:ext>
    </p:extLst>
  </p:cSld>
  <p:clrMapOvr>
    <a:masterClrMapping/>
  </p:clrMapOvr>
  <mc:AlternateContent xmlns:mc="http://schemas.openxmlformats.org/markup-compatibility/2006" xmlns:p14="http://schemas.microsoft.com/office/powerpoint/2010/main">
    <mc:Choice Requires="p14">
      <p:transition spd="slow" p14:dur="2000" advTm="74152"/>
    </mc:Choice>
    <mc:Fallback xmlns="">
      <p:transition spd="slow" advTm="74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Data Management</a:t>
            </a:r>
            <a:endParaRPr lang="en-US" dirty="0"/>
          </a:p>
        </p:txBody>
      </p:sp>
      <p:sp>
        <p:nvSpPr>
          <p:cNvPr id="4" name="Content Placeholder 3"/>
          <p:cNvSpPr>
            <a:spLocks noGrp="1"/>
          </p:cNvSpPr>
          <p:nvPr>
            <p:ph idx="1"/>
          </p:nvPr>
        </p:nvSpPr>
        <p:spPr>
          <a:xfrm>
            <a:off x="457200" y="1935480"/>
            <a:ext cx="8229600" cy="4770120"/>
          </a:xfrm>
        </p:spPr>
        <p:txBody>
          <a:bodyPr>
            <a:normAutofit lnSpcReduction="10000"/>
          </a:bodyPr>
          <a:lstStyle/>
          <a:p>
            <a:r>
              <a:rPr lang="en-US" dirty="0" smtClean="0"/>
              <a:t>Real-time HIS requires both monitoring equipment as well as a data transmission solution</a:t>
            </a:r>
          </a:p>
          <a:p>
            <a:pPr lvl="1"/>
            <a:r>
              <a:rPr lang="en-US" dirty="0" smtClean="0"/>
              <a:t>Data Transmission solutions ideal for India include</a:t>
            </a:r>
          </a:p>
          <a:p>
            <a:pPr lvl="2"/>
            <a:r>
              <a:rPr lang="en-US" dirty="0" smtClean="0"/>
              <a:t>GSM/GPRS</a:t>
            </a:r>
          </a:p>
          <a:p>
            <a:pPr lvl="2"/>
            <a:r>
              <a:rPr lang="en-US" dirty="0" smtClean="0"/>
              <a:t>INSAT</a:t>
            </a:r>
          </a:p>
          <a:p>
            <a:pPr lvl="2"/>
            <a:r>
              <a:rPr lang="en-US" dirty="0" smtClean="0"/>
              <a:t>VSAT</a:t>
            </a:r>
          </a:p>
          <a:p>
            <a:pPr lvl="2"/>
            <a:r>
              <a:rPr lang="en-US" dirty="0" smtClean="0"/>
              <a:t>Etc. </a:t>
            </a:r>
          </a:p>
          <a:p>
            <a:r>
              <a:rPr lang="en-US" dirty="0" smtClean="0"/>
              <a:t>Data Center components can be acquired separately, but data reception solution must be part of the tender</a:t>
            </a:r>
          </a:p>
          <a:p>
            <a:pPr lvl="1"/>
            <a:r>
              <a:rPr lang="en-US" dirty="0" smtClean="0"/>
              <a:t>INTERNET Connection for GSM/GPRS</a:t>
            </a:r>
          </a:p>
          <a:p>
            <a:pPr lvl="1"/>
            <a:r>
              <a:rPr lang="en-US" dirty="0" smtClean="0"/>
              <a:t>Ground Station for INSAT</a:t>
            </a:r>
          </a:p>
          <a:p>
            <a:pPr lvl="1"/>
            <a:r>
              <a:rPr lang="en-US" dirty="0" smtClean="0"/>
              <a:t>Master Control Station for VSAT</a:t>
            </a:r>
          </a:p>
          <a:p>
            <a:pPr lvl="1"/>
            <a:r>
              <a:rPr lang="en-US" dirty="0" smtClean="0"/>
              <a:t>Etc.</a:t>
            </a: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58450335"/>
      </p:ext>
    </p:extLst>
  </p:cSld>
  <p:clrMapOvr>
    <a:masterClrMapping/>
  </p:clrMapOvr>
  <mc:AlternateContent xmlns:mc="http://schemas.openxmlformats.org/markup-compatibility/2006" xmlns:p14="http://schemas.microsoft.com/office/powerpoint/2010/main">
    <mc:Choice Requires="p14">
      <p:transition spd="slow" p14:dur="2000" advTm="118222"/>
    </mc:Choice>
    <mc:Fallback xmlns="">
      <p:transition spd="slow" advTm="118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500"/>
                                        <p:tgtEl>
                                          <p:spTgt spid="4">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xEl>
                                              <p:pRg st="8" end="8"/>
                                            </p:txEl>
                                          </p:spTgt>
                                        </p:tgtEl>
                                        <p:attrNameLst>
                                          <p:attrName>style.visibility</p:attrName>
                                        </p:attrNameLst>
                                      </p:cBhvr>
                                      <p:to>
                                        <p:strVal val="visible"/>
                                      </p:to>
                                    </p:set>
                                    <p:animEffect transition="in" filter="fade">
                                      <p:cBhvr>
                                        <p:cTn id="51" dur="500"/>
                                        <p:tgtEl>
                                          <p:spTgt spid="4">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500"/>
                                        <p:tgtEl>
                                          <p:spTgt spid="4">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Effect transition="in" filter="fade">
                                      <p:cBhvr>
                                        <p:cTn id="61"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6"/>
                </p:tgtEl>
              </p:cMediaNode>
            </p:audio>
          </p:childTnLst>
        </p:cTn>
      </p:par>
    </p:tnLst>
    <p:bldLst>
      <p:bldP spid="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dirty="0" smtClean="0"/>
              <a:t>Power and Environmental Conditioning</a:t>
            </a:r>
            <a:endParaRPr lang="en-US" dirty="0"/>
          </a:p>
        </p:txBody>
      </p:sp>
      <p:sp>
        <p:nvSpPr>
          <p:cNvPr id="3" name="Content Placeholder 2"/>
          <p:cNvSpPr>
            <a:spLocks noGrp="1"/>
          </p:cNvSpPr>
          <p:nvPr>
            <p:ph idx="1"/>
          </p:nvPr>
        </p:nvSpPr>
        <p:spPr/>
        <p:txBody>
          <a:bodyPr/>
          <a:lstStyle/>
          <a:p>
            <a:r>
              <a:rPr lang="en-US" dirty="0" smtClean="0"/>
              <a:t>Adequate Power Supply</a:t>
            </a:r>
          </a:p>
          <a:p>
            <a:r>
              <a:rPr lang="en-US" dirty="0" smtClean="0"/>
              <a:t>Surge Protection</a:t>
            </a:r>
          </a:p>
          <a:p>
            <a:pPr lvl="1"/>
            <a:r>
              <a:rPr lang="en-US" dirty="0" smtClean="0"/>
              <a:t>UPS will provide this</a:t>
            </a:r>
          </a:p>
          <a:p>
            <a:r>
              <a:rPr lang="en-US" dirty="0" smtClean="0"/>
              <a:t>Grounding</a:t>
            </a:r>
          </a:p>
          <a:p>
            <a:r>
              <a:rPr lang="en-US" dirty="0"/>
              <a:t>Air </a:t>
            </a:r>
            <a:r>
              <a:rPr lang="en-US" dirty="0" smtClean="0"/>
              <a:t>Conditioning</a:t>
            </a:r>
          </a:p>
          <a:p>
            <a:pPr lvl="1"/>
            <a:r>
              <a:rPr lang="en-US" dirty="0" smtClean="0"/>
              <a:t>Temperature 16 – 24C</a:t>
            </a:r>
          </a:p>
          <a:p>
            <a:pPr lvl="1"/>
            <a:r>
              <a:rPr lang="en-US" dirty="0" smtClean="0"/>
              <a:t>Humidity 40 – 55%</a:t>
            </a:r>
            <a:endParaRPr lang="en-US" dirty="0"/>
          </a:p>
          <a:p>
            <a:r>
              <a:rPr lang="en-US" dirty="0"/>
              <a:t>Dust and dirt prevention</a:t>
            </a:r>
          </a:p>
          <a:p>
            <a:r>
              <a:rPr lang="en-US" dirty="0"/>
              <a:t>Other problematic issues (food and drink)</a:t>
            </a:r>
          </a:p>
          <a:p>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44232205"/>
      </p:ext>
    </p:extLst>
  </p:cSld>
  <p:clrMapOvr>
    <a:masterClrMapping/>
  </p:clrMapOvr>
  <mc:AlternateContent xmlns:mc="http://schemas.openxmlformats.org/markup-compatibility/2006" xmlns:p14="http://schemas.microsoft.com/office/powerpoint/2010/main">
    <mc:Choice Requires="p14">
      <p:transition spd="slow" p14:dur="2000" advTm="87798"/>
    </mc:Choice>
    <mc:Fallback xmlns="">
      <p:transition spd="slow" advTm="87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0"/>
            <a:ext cx="8572500" cy="1143000"/>
          </a:xfrm>
          <a:noFill/>
        </p:spPr>
        <p:txBody>
          <a:bodyPr>
            <a:normAutofit fontScale="90000"/>
          </a:bodyPr>
          <a:lstStyle/>
          <a:p>
            <a:r>
              <a:rPr lang="en-US" b="1" dirty="0" smtClean="0"/>
              <a:t>Why is it important to specify data collection computers with field equipment?</a:t>
            </a:r>
            <a:endParaRPr lang="en-US" b="1" dirty="0"/>
          </a:p>
        </p:txBody>
      </p:sp>
      <p:sp>
        <p:nvSpPr>
          <p:cNvPr id="3" name="Content Placeholder 2"/>
          <p:cNvSpPr>
            <a:spLocks noGrp="1"/>
          </p:cNvSpPr>
          <p:nvPr>
            <p:ph idx="1"/>
          </p:nvPr>
        </p:nvSpPr>
        <p:spPr>
          <a:xfrm>
            <a:off x="762000" y="2514600"/>
            <a:ext cx="8077200" cy="4525963"/>
          </a:xfrm>
        </p:spPr>
        <p:txBody>
          <a:bodyPr>
            <a:normAutofit fontScale="85000" lnSpcReduction="20000"/>
          </a:bodyPr>
          <a:lstStyle/>
          <a:p>
            <a:pPr marL="0" indent="0">
              <a:buNone/>
            </a:pPr>
            <a:r>
              <a:rPr lang="en-US" sz="2800" dirty="0" smtClean="0"/>
              <a:t>a. To assure seamless integration from the field to the Data Center</a:t>
            </a:r>
          </a:p>
          <a:p>
            <a:pPr marL="0" indent="0">
              <a:buNone/>
            </a:pPr>
            <a:endParaRPr lang="en-US" sz="2800" dirty="0" smtClean="0"/>
          </a:p>
          <a:p>
            <a:pPr marL="0" indent="0">
              <a:buNone/>
            </a:pPr>
            <a:r>
              <a:rPr lang="en-US" sz="2800" dirty="0" smtClean="0"/>
              <a:t>b. It’s easier</a:t>
            </a:r>
          </a:p>
          <a:p>
            <a:pPr marL="0" indent="0">
              <a:buNone/>
            </a:pPr>
            <a:endParaRPr lang="en-US" sz="2800" dirty="0" smtClean="0"/>
          </a:p>
          <a:p>
            <a:pPr marL="0" indent="0">
              <a:buNone/>
            </a:pPr>
            <a:r>
              <a:rPr lang="en-US" sz="2800" dirty="0" smtClean="0"/>
              <a:t>c. It is a World Bank Requirement</a:t>
            </a:r>
          </a:p>
          <a:p>
            <a:pPr marL="0" indent="0">
              <a:buNone/>
            </a:pPr>
            <a:endParaRPr lang="en-US" sz="2800" dirty="0" smtClean="0"/>
          </a:p>
          <a:p>
            <a:pPr marL="0" indent="0">
              <a:buNone/>
            </a:pPr>
            <a:r>
              <a:rPr lang="en-US" sz="2800" dirty="0" smtClean="0"/>
              <a:t>d. Supplier may provide telemetry solution that has proprietary aspects</a:t>
            </a:r>
          </a:p>
          <a:p>
            <a:pPr marL="0" indent="0">
              <a:buNone/>
            </a:pPr>
            <a:endParaRPr lang="en-US" sz="2800" dirty="0"/>
          </a:p>
          <a:p>
            <a:pPr marL="0" indent="0">
              <a:buNone/>
            </a:pPr>
            <a:r>
              <a:rPr lang="en-US" sz="2800" dirty="0" smtClean="0"/>
              <a:t>e. Data collection and field equipment should be kept separate</a:t>
            </a:r>
            <a:endParaRPr lang="en-US" sz="2800" dirty="0"/>
          </a:p>
        </p:txBody>
      </p:sp>
      <p:sp>
        <p:nvSpPr>
          <p:cNvPr id="4" name="Content Placeholder 2"/>
          <p:cNvSpPr txBox="1">
            <a:spLocks/>
          </p:cNvSpPr>
          <p:nvPr/>
        </p:nvSpPr>
        <p:spPr>
          <a:xfrm>
            <a:off x="152400" y="2620964"/>
            <a:ext cx="685800" cy="426719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rgbClr val="00B050"/>
                </a:solidFill>
                <a:sym typeface="Wingdings"/>
              </a:rPr>
              <a:t></a:t>
            </a:r>
          </a:p>
          <a:p>
            <a:pPr marL="0" indent="0">
              <a:buNone/>
            </a:pPr>
            <a:endParaRPr lang="en-US" sz="2800" dirty="0" smtClean="0">
              <a:solidFill>
                <a:srgbClr val="FF0000"/>
              </a:solidFill>
              <a:sym typeface="Wingdings"/>
            </a:endParaRPr>
          </a:p>
          <a:p>
            <a:pPr marL="0" indent="0">
              <a:buNone/>
            </a:pPr>
            <a:r>
              <a:rPr lang="en-US" sz="2800" dirty="0" smtClean="0">
                <a:solidFill>
                  <a:srgbClr val="FF0000"/>
                </a:solidFill>
                <a:sym typeface="Wingdings"/>
              </a:rPr>
              <a:t></a:t>
            </a:r>
            <a:endParaRPr lang="en-US" sz="2800" dirty="0">
              <a:solidFill>
                <a:srgbClr val="00B050"/>
              </a:solidFill>
              <a:sym typeface="Wingdings"/>
            </a:endParaRPr>
          </a:p>
          <a:p>
            <a:pPr marL="0" indent="0">
              <a:buNone/>
            </a:pPr>
            <a:endParaRPr lang="en-US" sz="2800" dirty="0">
              <a:solidFill>
                <a:srgbClr val="FF0000"/>
              </a:solidFill>
            </a:endParaRPr>
          </a:p>
          <a:p>
            <a:pPr marL="0" indent="0">
              <a:buNone/>
            </a:pPr>
            <a:r>
              <a:rPr lang="en-US" sz="2800" dirty="0">
                <a:solidFill>
                  <a:srgbClr val="FF0000"/>
                </a:solidFill>
                <a:sym typeface="Wingdings"/>
              </a:rPr>
              <a:t></a:t>
            </a:r>
          </a:p>
          <a:p>
            <a:pPr marL="0" indent="0">
              <a:buNone/>
            </a:pPr>
            <a:endParaRPr lang="en-US" sz="2800" dirty="0" smtClean="0">
              <a:solidFill>
                <a:srgbClr val="00B050"/>
              </a:solidFill>
              <a:sym typeface="Wingdings"/>
            </a:endParaRPr>
          </a:p>
          <a:p>
            <a:pPr marL="0" indent="0">
              <a:buNone/>
            </a:pPr>
            <a:r>
              <a:rPr lang="en-US" sz="2800" dirty="0" smtClean="0">
                <a:solidFill>
                  <a:srgbClr val="00B050"/>
                </a:solidFill>
                <a:sym typeface="Wingdings"/>
              </a:rPr>
              <a:t></a:t>
            </a:r>
          </a:p>
          <a:p>
            <a:pPr marL="0" indent="0">
              <a:buNone/>
            </a:pPr>
            <a:endParaRPr lang="en-US" sz="2800" dirty="0" smtClean="0">
              <a:solidFill>
                <a:srgbClr val="00B050"/>
              </a:solidFill>
              <a:sym typeface="Wingdings"/>
            </a:endParaRPr>
          </a:p>
          <a:p>
            <a:pPr marL="0" indent="0">
              <a:buNone/>
            </a:pPr>
            <a:r>
              <a:rPr lang="en-US" sz="2800" dirty="0" smtClean="0">
                <a:solidFill>
                  <a:srgbClr val="FF0000"/>
                </a:solidFill>
                <a:sym typeface="Wingdings"/>
              </a:rPr>
              <a:t></a:t>
            </a:r>
            <a:endParaRPr lang="en-US" sz="2800" dirty="0">
              <a:solidFill>
                <a:srgbClr val="FF0000"/>
              </a:solidFill>
              <a:sym typeface="Wingdings"/>
            </a:endParaRPr>
          </a:p>
          <a:p>
            <a:pPr marL="0" indent="0">
              <a:buNone/>
            </a:pPr>
            <a:endParaRPr lang="en-US" sz="2800" dirty="0">
              <a:solidFill>
                <a:srgbClr val="00B050"/>
              </a:solidFill>
              <a:sym typeface="Wingdings"/>
            </a:endParaRPr>
          </a:p>
          <a:p>
            <a:pPr marL="0" indent="0">
              <a:buNone/>
            </a:pPr>
            <a:endParaRPr lang="en-US" sz="2800" dirty="0">
              <a:solidFill>
                <a:srgbClr val="00B050"/>
              </a:solidFill>
              <a:sym typeface="Wingdings"/>
            </a:endParaRPr>
          </a:p>
          <a:p>
            <a:pPr marL="0" indent="0">
              <a:buNone/>
            </a:pPr>
            <a:endParaRPr lang="en-US" dirty="0">
              <a:solidFill>
                <a:srgbClr val="FF0000"/>
              </a:solidFill>
            </a:endParaRPr>
          </a:p>
          <a:p>
            <a:pPr marL="0" indent="0">
              <a:buNone/>
            </a:pPr>
            <a:endParaRPr lang="en-US" dirty="0"/>
          </a:p>
          <a:p>
            <a:pPr marL="0" indent="0">
              <a:buNone/>
            </a:pPr>
            <a:endParaRPr lang="en-US" dirty="0">
              <a:solidFill>
                <a:srgbClr val="00B05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38149261"/>
      </p:ext>
    </p:extLst>
  </p:cSld>
  <p:clrMapOvr>
    <a:masterClrMapping/>
  </p:clrMapOvr>
  <mc:AlternateContent xmlns:mc="http://schemas.openxmlformats.org/markup-compatibility/2006" xmlns:p14="http://schemas.microsoft.com/office/powerpoint/2010/main">
    <mc:Choice Requires="p14">
      <p:transition spd="slow" p14:dur="2000" advTm="108148"/>
    </mc:Choice>
    <mc:Fallback xmlns="">
      <p:transition spd="slow" advTm="108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6"/>
                </p:tgtEl>
              </p:cMediaNode>
            </p:audio>
          </p:childTnLst>
        </p:cTn>
      </p:par>
    </p:tnLst>
    <p:bldLst>
      <p:bldP spid="3" grpId="0" build="p"/>
      <p:bldP spid="4"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a:noFill/>
        </p:spPr>
        <p:txBody>
          <a:bodyPr>
            <a:noAutofit/>
          </a:bodyPr>
          <a:lstStyle/>
          <a:p>
            <a:r>
              <a:rPr lang="en-US" b="1" dirty="0" smtClean="0"/>
              <a:t>What are benefits of </a:t>
            </a:r>
            <a:r>
              <a:rPr lang="en-US" b="1" dirty="0"/>
              <a:t>“distributed” </a:t>
            </a:r>
            <a:r>
              <a:rPr lang="en-US" b="1" dirty="0" smtClean="0"/>
              <a:t>processing?</a:t>
            </a:r>
            <a:endParaRPr lang="en-US" b="1" dirty="0"/>
          </a:p>
        </p:txBody>
      </p:sp>
      <p:sp>
        <p:nvSpPr>
          <p:cNvPr id="3" name="Content Placeholder 2"/>
          <p:cNvSpPr>
            <a:spLocks noGrp="1"/>
          </p:cNvSpPr>
          <p:nvPr>
            <p:ph idx="1"/>
          </p:nvPr>
        </p:nvSpPr>
        <p:spPr>
          <a:xfrm>
            <a:off x="762000" y="2301874"/>
            <a:ext cx="7391400" cy="4525963"/>
          </a:xfrm>
        </p:spPr>
        <p:txBody>
          <a:bodyPr>
            <a:normAutofit lnSpcReduction="10000"/>
          </a:bodyPr>
          <a:lstStyle/>
          <a:p>
            <a:pPr marL="0" indent="0">
              <a:buNone/>
            </a:pPr>
            <a:r>
              <a:rPr lang="en-US" sz="2800" dirty="0" smtClean="0"/>
              <a:t>a. Data collection can occur uninterrupted</a:t>
            </a:r>
          </a:p>
          <a:p>
            <a:pPr marL="0" indent="0">
              <a:buNone/>
            </a:pPr>
            <a:endParaRPr lang="en-US" sz="2800" dirty="0" smtClean="0"/>
          </a:p>
          <a:p>
            <a:pPr marL="0" indent="0">
              <a:buNone/>
            </a:pPr>
            <a:r>
              <a:rPr lang="en-US" sz="2800" dirty="0" smtClean="0"/>
              <a:t>b. Option of Hardware Resource Sharing </a:t>
            </a:r>
          </a:p>
          <a:p>
            <a:pPr marL="0" indent="0">
              <a:buNone/>
            </a:pPr>
            <a:endParaRPr lang="en-US" sz="2800" dirty="0" smtClean="0"/>
          </a:p>
          <a:p>
            <a:pPr marL="0" indent="0">
              <a:buNone/>
            </a:pPr>
            <a:r>
              <a:rPr lang="en-US" sz="2800" dirty="0" smtClean="0"/>
              <a:t>c. Can make upgrade easier</a:t>
            </a:r>
          </a:p>
          <a:p>
            <a:pPr marL="0" indent="0">
              <a:buNone/>
            </a:pPr>
            <a:endParaRPr lang="en-US" sz="2800" dirty="0" smtClean="0"/>
          </a:p>
          <a:p>
            <a:pPr marL="0" indent="0">
              <a:buNone/>
            </a:pPr>
            <a:r>
              <a:rPr lang="en-US" sz="2800" dirty="0" smtClean="0"/>
              <a:t>d. Equipment can fit into a single cabinet</a:t>
            </a:r>
          </a:p>
          <a:p>
            <a:pPr marL="0" indent="0">
              <a:buNone/>
            </a:pPr>
            <a:endParaRPr lang="en-US" sz="2800" dirty="0"/>
          </a:p>
          <a:p>
            <a:pPr marL="0" indent="0">
              <a:buNone/>
            </a:pPr>
            <a:r>
              <a:rPr lang="en-US" sz="2800" dirty="0" smtClean="0"/>
              <a:t>e. Quicker response time</a:t>
            </a:r>
            <a:endParaRPr lang="en-US" sz="2800" dirty="0"/>
          </a:p>
        </p:txBody>
      </p:sp>
      <p:sp>
        <p:nvSpPr>
          <p:cNvPr id="4" name="Content Placeholder 2"/>
          <p:cNvSpPr txBox="1">
            <a:spLocks/>
          </p:cNvSpPr>
          <p:nvPr/>
        </p:nvSpPr>
        <p:spPr>
          <a:xfrm>
            <a:off x="0" y="2103437"/>
            <a:ext cx="685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800" dirty="0">
              <a:solidFill>
                <a:srgbClr val="00B050"/>
              </a:solidFill>
              <a:sym typeface="Wingdings"/>
            </a:endParaRPr>
          </a:p>
          <a:p>
            <a:pPr marL="0" indent="0">
              <a:buNone/>
            </a:pPr>
            <a:endParaRPr lang="en-US" sz="2800" dirty="0" smtClean="0">
              <a:solidFill>
                <a:srgbClr val="FF0000"/>
              </a:solidFill>
              <a:sym typeface="Wingdings"/>
            </a:endParaRPr>
          </a:p>
          <a:p>
            <a:pPr marL="0" indent="0">
              <a:buNone/>
            </a:pPr>
            <a:endParaRPr lang="en-US" sz="2800" dirty="0">
              <a:solidFill>
                <a:srgbClr val="00B050"/>
              </a:solidFill>
              <a:sym typeface="Wingdings"/>
            </a:endParaRPr>
          </a:p>
          <a:p>
            <a:pPr marL="0" indent="0">
              <a:buNone/>
            </a:pPr>
            <a:endParaRPr lang="en-US" sz="2800" dirty="0">
              <a:solidFill>
                <a:srgbClr val="FF0000"/>
              </a:solidFill>
            </a:endParaRPr>
          </a:p>
          <a:p>
            <a:pPr marL="0" indent="0">
              <a:buNone/>
            </a:pPr>
            <a:endParaRPr lang="en-US" sz="2800" dirty="0">
              <a:solidFill>
                <a:srgbClr val="00B050"/>
              </a:solidFill>
              <a:sym typeface="Wingdings"/>
            </a:endParaRPr>
          </a:p>
          <a:p>
            <a:pPr marL="0" indent="0">
              <a:buNone/>
            </a:pPr>
            <a:endParaRPr lang="en-US" sz="2800" dirty="0" smtClean="0">
              <a:solidFill>
                <a:srgbClr val="00B050"/>
              </a:solidFill>
              <a:sym typeface="Wingdings"/>
            </a:endParaRPr>
          </a:p>
          <a:p>
            <a:pPr marL="0" indent="0">
              <a:buNone/>
            </a:pPr>
            <a:endParaRPr lang="en-US" sz="2800" dirty="0">
              <a:solidFill>
                <a:srgbClr val="FF0000"/>
              </a:solidFill>
              <a:sym typeface="Wingdings"/>
            </a:endParaRPr>
          </a:p>
          <a:p>
            <a:pPr marL="0" indent="0">
              <a:buNone/>
            </a:pPr>
            <a:endParaRPr lang="en-US" sz="2800" dirty="0" smtClean="0">
              <a:solidFill>
                <a:srgbClr val="00B050"/>
              </a:solidFill>
              <a:sym typeface="Wingdings"/>
            </a:endParaRPr>
          </a:p>
          <a:p>
            <a:pPr marL="0" indent="0">
              <a:buNone/>
            </a:pPr>
            <a:endParaRPr lang="en-US" sz="2800" dirty="0">
              <a:solidFill>
                <a:srgbClr val="00B050"/>
              </a:solidFill>
              <a:sym typeface="Wingdings"/>
            </a:endParaRPr>
          </a:p>
          <a:p>
            <a:pPr marL="0" indent="0">
              <a:buNone/>
            </a:pPr>
            <a:endParaRPr lang="en-US" sz="2800" dirty="0">
              <a:solidFill>
                <a:srgbClr val="00B050"/>
              </a:solidFill>
              <a:sym typeface="Wingdings"/>
            </a:endParaRPr>
          </a:p>
          <a:p>
            <a:pPr marL="0" indent="0">
              <a:buNone/>
            </a:pPr>
            <a:endParaRPr lang="en-US" sz="2800" dirty="0">
              <a:solidFill>
                <a:srgbClr val="00B050"/>
              </a:solidFill>
              <a:sym typeface="Wingdings"/>
            </a:endParaRPr>
          </a:p>
          <a:p>
            <a:pPr marL="0" indent="0">
              <a:buNone/>
            </a:pPr>
            <a:endParaRPr lang="en-US" dirty="0">
              <a:solidFill>
                <a:srgbClr val="FF0000"/>
              </a:solidFill>
            </a:endParaRPr>
          </a:p>
          <a:p>
            <a:pPr marL="0" indent="0">
              <a:buNone/>
            </a:pPr>
            <a:endParaRPr lang="en-US" dirty="0"/>
          </a:p>
          <a:p>
            <a:pPr marL="0" indent="0">
              <a:buNone/>
            </a:pPr>
            <a:endParaRPr lang="en-US" dirty="0">
              <a:solidFill>
                <a:srgbClr val="00B050"/>
              </a:solidFill>
            </a:endParaRPr>
          </a:p>
        </p:txBody>
      </p:sp>
      <p:sp>
        <p:nvSpPr>
          <p:cNvPr id="5" name="Content Placeholder 2"/>
          <p:cNvSpPr txBox="1">
            <a:spLocks/>
          </p:cNvSpPr>
          <p:nvPr/>
        </p:nvSpPr>
        <p:spPr>
          <a:xfrm>
            <a:off x="152400" y="2332037"/>
            <a:ext cx="6858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rgbClr val="00B050"/>
                </a:solidFill>
                <a:sym typeface="Wingdings"/>
              </a:rPr>
              <a:t></a:t>
            </a:r>
          </a:p>
          <a:p>
            <a:pPr marL="0" indent="0">
              <a:buNone/>
            </a:pPr>
            <a:endParaRPr lang="en-US" sz="2800" dirty="0" smtClean="0">
              <a:solidFill>
                <a:srgbClr val="FF0000"/>
              </a:solidFill>
              <a:sym typeface="Wingdings"/>
            </a:endParaRPr>
          </a:p>
          <a:p>
            <a:pPr marL="0" indent="0">
              <a:buNone/>
            </a:pPr>
            <a:r>
              <a:rPr lang="en-US" sz="2800" dirty="0" smtClean="0">
                <a:solidFill>
                  <a:srgbClr val="00B050"/>
                </a:solidFill>
                <a:sym typeface="Wingdings"/>
              </a:rPr>
              <a:t></a:t>
            </a:r>
            <a:endParaRPr lang="en-US" sz="2800" dirty="0">
              <a:solidFill>
                <a:srgbClr val="00B050"/>
              </a:solidFill>
              <a:sym typeface="Wingdings"/>
            </a:endParaRPr>
          </a:p>
          <a:p>
            <a:pPr marL="0" indent="0">
              <a:buNone/>
            </a:pPr>
            <a:endParaRPr lang="en-US" sz="2800" dirty="0">
              <a:solidFill>
                <a:srgbClr val="FF0000"/>
              </a:solidFill>
            </a:endParaRPr>
          </a:p>
          <a:p>
            <a:pPr marL="0" indent="0">
              <a:buNone/>
            </a:pPr>
            <a:r>
              <a:rPr lang="en-US" sz="2800" dirty="0" smtClean="0">
                <a:solidFill>
                  <a:srgbClr val="00B050"/>
                </a:solidFill>
                <a:sym typeface="Wingdings"/>
              </a:rPr>
              <a:t></a:t>
            </a:r>
            <a:endParaRPr lang="en-US" sz="2800" dirty="0">
              <a:solidFill>
                <a:srgbClr val="00B050"/>
              </a:solidFill>
              <a:sym typeface="Wingdings"/>
            </a:endParaRPr>
          </a:p>
          <a:p>
            <a:pPr marL="0" indent="0">
              <a:buNone/>
            </a:pPr>
            <a:endParaRPr lang="en-US" sz="2800" dirty="0" smtClean="0">
              <a:solidFill>
                <a:srgbClr val="00B050"/>
              </a:solidFill>
              <a:sym typeface="Wingdings"/>
            </a:endParaRPr>
          </a:p>
          <a:p>
            <a:pPr marL="0" indent="0">
              <a:buNone/>
            </a:pPr>
            <a:r>
              <a:rPr lang="en-US" sz="2800" dirty="0" smtClean="0">
                <a:solidFill>
                  <a:srgbClr val="FF0000"/>
                </a:solidFill>
                <a:sym typeface="Wingdings"/>
              </a:rPr>
              <a:t></a:t>
            </a:r>
            <a:endParaRPr lang="en-US" sz="2800" dirty="0" smtClean="0">
              <a:solidFill>
                <a:srgbClr val="00B050"/>
              </a:solidFill>
              <a:sym typeface="Wingdings"/>
            </a:endParaRPr>
          </a:p>
          <a:p>
            <a:pPr marL="0" indent="0">
              <a:buNone/>
            </a:pPr>
            <a:endParaRPr lang="en-US" sz="2800" dirty="0" smtClean="0">
              <a:solidFill>
                <a:srgbClr val="00B050"/>
              </a:solidFill>
              <a:sym typeface="Wingdings"/>
            </a:endParaRPr>
          </a:p>
          <a:p>
            <a:pPr marL="0" indent="0">
              <a:buNone/>
            </a:pPr>
            <a:r>
              <a:rPr lang="en-US" sz="2800" dirty="0" smtClean="0">
                <a:solidFill>
                  <a:srgbClr val="00B050"/>
                </a:solidFill>
                <a:sym typeface="Wingdings"/>
              </a:rPr>
              <a:t></a:t>
            </a:r>
            <a:endParaRPr lang="en-US" sz="2800" dirty="0">
              <a:solidFill>
                <a:srgbClr val="00B050"/>
              </a:solidFill>
              <a:sym typeface="Wingdings"/>
            </a:endParaRPr>
          </a:p>
          <a:p>
            <a:pPr marL="0" indent="0">
              <a:buNone/>
            </a:pPr>
            <a:endParaRPr lang="en-US" sz="2800" dirty="0">
              <a:solidFill>
                <a:srgbClr val="00B050"/>
              </a:solidFill>
              <a:sym typeface="Wingdings"/>
            </a:endParaRPr>
          </a:p>
          <a:p>
            <a:pPr marL="0" indent="0">
              <a:buNone/>
            </a:pPr>
            <a:endParaRPr lang="en-US" sz="2800" dirty="0">
              <a:solidFill>
                <a:srgbClr val="00B050"/>
              </a:solidFill>
              <a:sym typeface="Wingdings"/>
            </a:endParaRPr>
          </a:p>
          <a:p>
            <a:pPr marL="0" indent="0">
              <a:buNone/>
            </a:pPr>
            <a:endParaRPr lang="en-US" dirty="0">
              <a:solidFill>
                <a:srgbClr val="FF0000"/>
              </a:solidFill>
            </a:endParaRPr>
          </a:p>
          <a:p>
            <a:pPr marL="0" indent="0">
              <a:buNone/>
            </a:pPr>
            <a:endParaRPr lang="en-US" dirty="0"/>
          </a:p>
          <a:p>
            <a:pPr marL="0" indent="0">
              <a:buNone/>
            </a:pPr>
            <a:endParaRPr lang="en-US" dirty="0">
              <a:solidFill>
                <a:srgbClr val="00B050"/>
              </a:solidFill>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56299137"/>
      </p:ext>
    </p:extLst>
  </p:cSld>
  <p:clrMapOvr>
    <a:masterClrMapping/>
  </p:clrMapOvr>
  <mc:AlternateContent xmlns:mc="http://schemas.openxmlformats.org/markup-compatibility/2006" xmlns:p14="http://schemas.microsoft.com/office/powerpoint/2010/main">
    <mc:Choice Requires="p14">
      <p:transition spd="slow" p14:dur="2000" advTm="126402"/>
    </mc:Choice>
    <mc:Fallback xmlns="">
      <p:transition spd="slow" advTm="126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6"/>
                </p:tgtEl>
              </p:cMediaNode>
            </p:audio>
          </p:childTnLst>
        </p:cTn>
      </p:par>
    </p:tnLst>
    <p:bldLst>
      <p:bldP spid="3" grpId="0" build="p"/>
      <p:bldP spid="5"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a:noFill/>
        </p:spPr>
        <p:txBody>
          <a:bodyPr>
            <a:noAutofit/>
          </a:bodyPr>
          <a:lstStyle/>
          <a:p>
            <a:r>
              <a:rPr lang="en-US" b="1" dirty="0" smtClean="0"/>
              <a:t>What are Functions of a HIS  System?</a:t>
            </a:r>
            <a:endParaRPr lang="en-US" b="1" dirty="0"/>
          </a:p>
        </p:txBody>
      </p:sp>
      <p:sp>
        <p:nvSpPr>
          <p:cNvPr id="3" name="Content Placeholder 2"/>
          <p:cNvSpPr>
            <a:spLocks noGrp="1"/>
          </p:cNvSpPr>
          <p:nvPr>
            <p:ph idx="1"/>
          </p:nvPr>
        </p:nvSpPr>
        <p:spPr>
          <a:xfrm>
            <a:off x="762000" y="2301874"/>
            <a:ext cx="7391400" cy="4525963"/>
          </a:xfrm>
        </p:spPr>
        <p:txBody>
          <a:bodyPr>
            <a:normAutofit fontScale="92500"/>
          </a:bodyPr>
          <a:lstStyle/>
          <a:p>
            <a:pPr marL="0" indent="0">
              <a:buNone/>
            </a:pPr>
            <a:r>
              <a:rPr lang="en-US" sz="2800" dirty="0" smtClean="0"/>
              <a:t>a. Office Automation</a:t>
            </a:r>
          </a:p>
          <a:p>
            <a:pPr marL="0" indent="0">
              <a:buNone/>
            </a:pPr>
            <a:endParaRPr lang="en-US" sz="2800" dirty="0" smtClean="0"/>
          </a:p>
          <a:p>
            <a:pPr marL="0" indent="0">
              <a:buNone/>
            </a:pPr>
            <a:r>
              <a:rPr lang="en-US" sz="2800" dirty="0" smtClean="0"/>
              <a:t>b. Hydrological Data Collection </a:t>
            </a:r>
          </a:p>
          <a:p>
            <a:pPr marL="0" indent="0">
              <a:buNone/>
            </a:pPr>
            <a:endParaRPr lang="en-US" sz="2800" dirty="0" smtClean="0"/>
          </a:p>
          <a:p>
            <a:pPr marL="0" indent="0">
              <a:buNone/>
            </a:pPr>
            <a:r>
              <a:rPr lang="en-US" sz="2800" dirty="0" smtClean="0"/>
              <a:t>c. Hydrological Data Visualization</a:t>
            </a:r>
          </a:p>
          <a:p>
            <a:pPr marL="0" indent="0">
              <a:buNone/>
            </a:pPr>
            <a:endParaRPr lang="en-US" sz="2800" dirty="0" smtClean="0"/>
          </a:p>
          <a:p>
            <a:pPr marL="0" indent="0">
              <a:buNone/>
            </a:pPr>
            <a:r>
              <a:rPr lang="en-US" sz="2800" dirty="0" smtClean="0"/>
              <a:t>d. Increase financial wealth</a:t>
            </a:r>
          </a:p>
          <a:p>
            <a:pPr marL="0" indent="0">
              <a:buNone/>
            </a:pPr>
            <a:endParaRPr lang="en-US" sz="2800" dirty="0"/>
          </a:p>
          <a:p>
            <a:pPr marL="0" indent="0">
              <a:buNone/>
            </a:pPr>
            <a:r>
              <a:rPr lang="en-US" sz="2800" dirty="0" smtClean="0"/>
              <a:t>e. Hydrological Data Dissemination/Exchange</a:t>
            </a:r>
            <a:endParaRPr lang="en-US" sz="2800" dirty="0"/>
          </a:p>
        </p:txBody>
      </p:sp>
      <p:sp>
        <p:nvSpPr>
          <p:cNvPr id="5" name="Content Placeholder 2"/>
          <p:cNvSpPr txBox="1">
            <a:spLocks/>
          </p:cNvSpPr>
          <p:nvPr/>
        </p:nvSpPr>
        <p:spPr>
          <a:xfrm>
            <a:off x="152400" y="2332037"/>
            <a:ext cx="685800"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solidFill>
                  <a:srgbClr val="FF0000"/>
                </a:solidFill>
                <a:sym typeface="Wingdings"/>
              </a:rPr>
              <a:t></a:t>
            </a:r>
          </a:p>
          <a:p>
            <a:pPr marL="0" indent="0">
              <a:buNone/>
            </a:pPr>
            <a:endParaRPr lang="en-US" sz="2800" dirty="0" smtClean="0">
              <a:solidFill>
                <a:srgbClr val="FF0000"/>
              </a:solidFill>
              <a:sym typeface="Wingdings"/>
            </a:endParaRPr>
          </a:p>
          <a:p>
            <a:pPr marL="0" indent="0">
              <a:buNone/>
            </a:pPr>
            <a:r>
              <a:rPr lang="en-US" sz="2800" dirty="0" smtClean="0">
                <a:solidFill>
                  <a:srgbClr val="00B050"/>
                </a:solidFill>
                <a:sym typeface="Wingdings"/>
              </a:rPr>
              <a:t></a:t>
            </a:r>
            <a:endParaRPr lang="en-US" sz="2800" dirty="0">
              <a:solidFill>
                <a:srgbClr val="00B050"/>
              </a:solidFill>
              <a:sym typeface="Wingdings"/>
            </a:endParaRPr>
          </a:p>
          <a:p>
            <a:pPr marL="0" indent="0">
              <a:buNone/>
            </a:pPr>
            <a:endParaRPr lang="en-US" sz="2800" dirty="0">
              <a:solidFill>
                <a:srgbClr val="FF0000"/>
              </a:solidFill>
            </a:endParaRPr>
          </a:p>
          <a:p>
            <a:pPr marL="0" indent="0">
              <a:buNone/>
            </a:pPr>
            <a:r>
              <a:rPr lang="en-US" sz="2800" dirty="0" smtClean="0">
                <a:solidFill>
                  <a:srgbClr val="00B050"/>
                </a:solidFill>
                <a:sym typeface="Wingdings"/>
              </a:rPr>
              <a:t></a:t>
            </a:r>
            <a:endParaRPr lang="en-US" sz="2800" dirty="0">
              <a:solidFill>
                <a:srgbClr val="00B050"/>
              </a:solidFill>
              <a:sym typeface="Wingdings"/>
            </a:endParaRPr>
          </a:p>
          <a:p>
            <a:pPr marL="0" indent="0">
              <a:buNone/>
            </a:pPr>
            <a:endParaRPr lang="en-US" sz="2800" dirty="0" smtClean="0">
              <a:solidFill>
                <a:srgbClr val="00B050"/>
              </a:solidFill>
              <a:sym typeface="Wingdings"/>
            </a:endParaRPr>
          </a:p>
          <a:p>
            <a:pPr marL="0" indent="0">
              <a:buNone/>
            </a:pPr>
            <a:r>
              <a:rPr lang="en-US" sz="2800" dirty="0" smtClean="0">
                <a:solidFill>
                  <a:srgbClr val="FF0000"/>
                </a:solidFill>
                <a:sym typeface="Wingdings"/>
              </a:rPr>
              <a:t></a:t>
            </a:r>
          </a:p>
          <a:p>
            <a:pPr marL="0" indent="0">
              <a:buNone/>
            </a:pPr>
            <a:endParaRPr lang="en-US" sz="2800" dirty="0" smtClean="0">
              <a:solidFill>
                <a:srgbClr val="00B050"/>
              </a:solidFill>
              <a:sym typeface="Wingdings"/>
            </a:endParaRPr>
          </a:p>
          <a:p>
            <a:pPr marL="0" indent="0">
              <a:buNone/>
            </a:pPr>
            <a:r>
              <a:rPr lang="en-US" sz="2800" dirty="0" smtClean="0">
                <a:solidFill>
                  <a:srgbClr val="00B050"/>
                </a:solidFill>
                <a:sym typeface="Wingdings"/>
              </a:rPr>
              <a:t></a:t>
            </a:r>
            <a:endParaRPr lang="en-US" sz="2800" dirty="0">
              <a:solidFill>
                <a:srgbClr val="00B050"/>
              </a:solidFill>
              <a:sym typeface="Wingdings"/>
            </a:endParaRPr>
          </a:p>
          <a:p>
            <a:pPr marL="0" indent="0">
              <a:buNone/>
            </a:pPr>
            <a:endParaRPr lang="en-US" sz="2800" dirty="0">
              <a:solidFill>
                <a:srgbClr val="00B050"/>
              </a:solidFill>
              <a:sym typeface="Wingdings"/>
            </a:endParaRPr>
          </a:p>
          <a:p>
            <a:pPr marL="0" indent="0">
              <a:buNone/>
            </a:pPr>
            <a:endParaRPr lang="en-US" sz="2800" dirty="0">
              <a:solidFill>
                <a:srgbClr val="00B050"/>
              </a:solidFill>
              <a:sym typeface="Wingdings"/>
            </a:endParaRPr>
          </a:p>
          <a:p>
            <a:pPr marL="0" indent="0">
              <a:buNone/>
            </a:pPr>
            <a:endParaRPr lang="en-US" dirty="0">
              <a:solidFill>
                <a:srgbClr val="FF0000"/>
              </a:solidFill>
            </a:endParaRPr>
          </a:p>
          <a:p>
            <a:pPr marL="0" indent="0">
              <a:buNone/>
            </a:pPr>
            <a:endParaRPr lang="en-US" dirty="0"/>
          </a:p>
          <a:p>
            <a:pPr marL="0" indent="0">
              <a:buNone/>
            </a:pPr>
            <a:endParaRPr lang="en-US" dirty="0">
              <a:solidFill>
                <a:srgbClr val="00B05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61145907"/>
      </p:ext>
    </p:extLst>
  </p:cSld>
  <p:clrMapOvr>
    <a:masterClrMapping/>
  </p:clrMapOvr>
  <mc:AlternateContent xmlns:mc="http://schemas.openxmlformats.org/markup-compatibility/2006" xmlns:p14="http://schemas.microsoft.com/office/powerpoint/2010/main">
    <mc:Choice Requires="p14">
      <p:transition spd="slow" p14:dur="2000" advTm="86825"/>
    </mc:Choice>
    <mc:Fallback xmlns="">
      <p:transition spd="slow" advTm="8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7"/>
                </p:tgtEl>
              </p:cMediaNode>
            </p:audio>
          </p:childTnLst>
        </p:cTn>
      </p:par>
    </p:tnLst>
    <p:bldLst>
      <p:bldP spid="3" grpId="0" build="p"/>
      <p:bldP spid="5"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1676400"/>
            <a:ext cx="8229600" cy="990600"/>
          </a:xfrm>
        </p:spPr>
        <p:txBody>
          <a:bodyPr>
            <a:normAutofit fontScale="90000"/>
          </a:bodyPr>
          <a:lstStyle/>
          <a:p>
            <a:pPr algn="ctr"/>
            <a:r>
              <a:rPr lang="en-US" dirty="0" smtClean="0"/>
              <a:t>End of </a:t>
            </a:r>
            <a:br>
              <a:rPr lang="en-US" dirty="0" smtClean="0"/>
            </a:br>
            <a:r>
              <a:rPr lang="en-US" dirty="0" smtClean="0"/>
              <a:t>Module 7</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07863007"/>
      </p:ext>
    </p:extLst>
  </p:cSld>
  <p:clrMapOvr>
    <a:masterClrMapping/>
  </p:clrMapOvr>
  <mc:AlternateContent xmlns:mc="http://schemas.openxmlformats.org/markup-compatibility/2006" xmlns:p14="http://schemas.microsoft.com/office/powerpoint/2010/main">
    <mc:Choice Requires="p14">
      <p:transition spd="slow" p14:dur="2000" advTm="7807"/>
    </mc:Choice>
    <mc:Fallback xmlns="">
      <p:transition spd="slow" advTm="7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 Topics</a:t>
            </a:r>
            <a:endParaRPr lang="en-US" dirty="0"/>
          </a:p>
        </p:txBody>
      </p:sp>
      <p:sp>
        <p:nvSpPr>
          <p:cNvPr id="4" name="Content Placeholder 3"/>
          <p:cNvSpPr>
            <a:spLocks noGrp="1"/>
          </p:cNvSpPr>
          <p:nvPr>
            <p:ph idx="1"/>
          </p:nvPr>
        </p:nvSpPr>
        <p:spPr/>
        <p:txBody>
          <a:bodyPr>
            <a:normAutofit/>
          </a:bodyPr>
          <a:lstStyle/>
          <a:p>
            <a:r>
              <a:rPr lang="en-US" dirty="0" smtClean="0"/>
              <a:t>It follows that Data Management Solutions fall into two general categories</a:t>
            </a:r>
          </a:p>
          <a:p>
            <a:pPr lvl="1"/>
            <a:r>
              <a:rPr lang="en-US" dirty="0" smtClean="0"/>
              <a:t>Software</a:t>
            </a:r>
          </a:p>
          <a:p>
            <a:pPr lvl="1"/>
            <a:r>
              <a:rPr lang="en-US" dirty="0" smtClean="0"/>
              <a:t>Hardware</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17631888"/>
      </p:ext>
    </p:extLst>
  </p:cSld>
  <p:clrMapOvr>
    <a:masterClrMapping/>
  </p:clrMapOvr>
  <mc:AlternateContent xmlns:mc="http://schemas.openxmlformats.org/markup-compatibility/2006" xmlns:p14="http://schemas.microsoft.com/office/powerpoint/2010/main">
    <mc:Choice Requires="p14">
      <p:transition spd="slow" p14:dur="2000" advTm="26512"/>
    </mc:Choice>
    <mc:Fallback xmlns="">
      <p:transition spd="slow" advTm="2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Modernized HIS Data Flow</a:t>
            </a:r>
            <a:endParaRPr lang="en-US" dirty="0"/>
          </a:p>
        </p:txBody>
      </p:sp>
      <p:sp>
        <p:nvSpPr>
          <p:cNvPr id="4" name="Flowchart: Process 3"/>
          <p:cNvSpPr/>
          <p:nvPr/>
        </p:nvSpPr>
        <p:spPr>
          <a:xfrm>
            <a:off x="3581400" y="1661160"/>
            <a:ext cx="1600200" cy="457200"/>
          </a:xfrm>
          <a:prstGeom prst="flowChartProces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erpetua" pitchFamily="18" charset="0"/>
              </a:rPr>
              <a:t>Data Reception</a:t>
            </a:r>
            <a:endParaRPr lang="en-US" dirty="0">
              <a:latin typeface="Perpetua" pitchFamily="18" charset="0"/>
            </a:endParaRPr>
          </a:p>
        </p:txBody>
      </p:sp>
      <p:sp>
        <p:nvSpPr>
          <p:cNvPr id="8" name="Flowchart: Process 7"/>
          <p:cNvSpPr/>
          <p:nvPr/>
        </p:nvSpPr>
        <p:spPr>
          <a:xfrm>
            <a:off x="457200" y="4419600"/>
            <a:ext cx="1600200" cy="457200"/>
          </a:xfrm>
          <a:prstGeom prst="flowChartProces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erpetua" pitchFamily="18" charset="0"/>
              </a:rPr>
              <a:t>Data Filter</a:t>
            </a:r>
            <a:endParaRPr lang="en-US" dirty="0">
              <a:latin typeface="Perpetua" pitchFamily="18" charset="0"/>
            </a:endParaRPr>
          </a:p>
        </p:txBody>
      </p:sp>
      <p:sp>
        <p:nvSpPr>
          <p:cNvPr id="9" name="Flowchart: Process 8"/>
          <p:cNvSpPr/>
          <p:nvPr/>
        </p:nvSpPr>
        <p:spPr>
          <a:xfrm>
            <a:off x="457200" y="5181600"/>
            <a:ext cx="1600200" cy="457200"/>
          </a:xfrm>
          <a:prstGeom prst="flowChartProces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erpetua" pitchFamily="18" charset="0"/>
              </a:rPr>
              <a:t>Flood Forecast</a:t>
            </a:r>
            <a:endParaRPr lang="en-US" dirty="0">
              <a:latin typeface="Perpetua" pitchFamily="18" charset="0"/>
            </a:endParaRPr>
          </a:p>
        </p:txBody>
      </p:sp>
      <p:sp>
        <p:nvSpPr>
          <p:cNvPr id="10" name="Flowchart: Direct Access Storage 9"/>
          <p:cNvSpPr/>
          <p:nvPr/>
        </p:nvSpPr>
        <p:spPr>
          <a:xfrm>
            <a:off x="3352800" y="2438400"/>
            <a:ext cx="2057400" cy="685800"/>
          </a:xfrm>
          <a:prstGeom prst="flowChartMagneticDrum">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erpetua" pitchFamily="18" charset="0"/>
              </a:rPr>
              <a:t>Raw Data Storage</a:t>
            </a:r>
            <a:endParaRPr lang="en-US" dirty="0">
              <a:latin typeface="Perpetua" pitchFamily="18" charset="0"/>
            </a:endParaRPr>
          </a:p>
        </p:txBody>
      </p:sp>
      <p:sp>
        <p:nvSpPr>
          <p:cNvPr id="11" name="Flowchart: Process 10"/>
          <p:cNvSpPr/>
          <p:nvPr/>
        </p:nvSpPr>
        <p:spPr>
          <a:xfrm>
            <a:off x="6705600" y="4343400"/>
            <a:ext cx="1600200" cy="457200"/>
          </a:xfrm>
          <a:prstGeom prst="flowChartProces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erpetua" pitchFamily="18" charset="0"/>
              </a:rPr>
              <a:t>Record Review</a:t>
            </a:r>
            <a:endParaRPr lang="en-US" dirty="0">
              <a:latin typeface="Perpetua" pitchFamily="18" charset="0"/>
            </a:endParaRPr>
          </a:p>
        </p:txBody>
      </p:sp>
      <p:sp>
        <p:nvSpPr>
          <p:cNvPr id="12" name="Flowchart: Process 11"/>
          <p:cNvSpPr/>
          <p:nvPr/>
        </p:nvSpPr>
        <p:spPr>
          <a:xfrm>
            <a:off x="6705600" y="5181600"/>
            <a:ext cx="1600200" cy="457200"/>
          </a:xfrm>
          <a:prstGeom prst="flowChartProces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erpetua" pitchFamily="18" charset="0"/>
              </a:rPr>
              <a:t>Time Series</a:t>
            </a:r>
            <a:endParaRPr lang="en-US" dirty="0">
              <a:latin typeface="Perpetua" pitchFamily="18" charset="0"/>
            </a:endParaRPr>
          </a:p>
        </p:txBody>
      </p:sp>
      <p:sp>
        <p:nvSpPr>
          <p:cNvPr id="17" name="TextBox 16"/>
          <p:cNvSpPr txBox="1"/>
          <p:nvPr/>
        </p:nvSpPr>
        <p:spPr>
          <a:xfrm>
            <a:off x="6019800" y="3516868"/>
            <a:ext cx="2971800" cy="369332"/>
          </a:xfrm>
          <a:prstGeom prst="rect">
            <a:avLst/>
          </a:prstGeom>
          <a:noFill/>
          <a:ln>
            <a:solidFill>
              <a:srgbClr val="C00000"/>
            </a:solidFill>
          </a:ln>
        </p:spPr>
        <p:txBody>
          <a:bodyPr wrap="square" rtlCol="0">
            <a:spAutoFit/>
          </a:bodyPr>
          <a:lstStyle/>
          <a:p>
            <a:r>
              <a:rPr lang="en-US" dirty="0" smtClean="0">
                <a:latin typeface="Perpetua" pitchFamily="18" charset="0"/>
              </a:rPr>
              <a:t>Quality Assurance and Archiving</a:t>
            </a:r>
            <a:endParaRPr lang="en-US" dirty="0">
              <a:latin typeface="Perpetua" pitchFamily="18" charset="0"/>
            </a:endParaRPr>
          </a:p>
        </p:txBody>
      </p:sp>
      <p:sp>
        <p:nvSpPr>
          <p:cNvPr id="18" name="TextBox 17"/>
          <p:cNvSpPr txBox="1"/>
          <p:nvPr/>
        </p:nvSpPr>
        <p:spPr>
          <a:xfrm>
            <a:off x="609600" y="3505200"/>
            <a:ext cx="1295400" cy="646331"/>
          </a:xfrm>
          <a:prstGeom prst="rect">
            <a:avLst/>
          </a:prstGeom>
          <a:noFill/>
          <a:ln>
            <a:solidFill>
              <a:srgbClr val="C00000"/>
            </a:solidFill>
          </a:ln>
        </p:spPr>
        <p:txBody>
          <a:bodyPr wrap="square" rtlCol="0">
            <a:spAutoFit/>
          </a:bodyPr>
          <a:lstStyle/>
          <a:p>
            <a:pPr algn="ctr"/>
            <a:r>
              <a:rPr lang="en-US" dirty="0" smtClean="0">
                <a:latin typeface="Perpetua" pitchFamily="18" charset="0"/>
              </a:rPr>
              <a:t>Decision Support</a:t>
            </a:r>
            <a:endParaRPr lang="en-US" dirty="0">
              <a:latin typeface="Perpetua" pitchFamily="18" charset="0"/>
            </a:endParaRPr>
          </a:p>
        </p:txBody>
      </p:sp>
      <p:sp>
        <p:nvSpPr>
          <p:cNvPr id="19" name="TextBox 18"/>
          <p:cNvSpPr txBox="1"/>
          <p:nvPr/>
        </p:nvSpPr>
        <p:spPr>
          <a:xfrm>
            <a:off x="2964272" y="4191000"/>
            <a:ext cx="2903128" cy="646331"/>
          </a:xfrm>
          <a:prstGeom prst="rect">
            <a:avLst/>
          </a:prstGeom>
          <a:noFill/>
          <a:ln>
            <a:solidFill>
              <a:srgbClr val="C00000"/>
            </a:solidFill>
          </a:ln>
        </p:spPr>
        <p:txBody>
          <a:bodyPr wrap="square" rtlCol="0">
            <a:spAutoFit/>
          </a:bodyPr>
          <a:lstStyle/>
          <a:p>
            <a:pPr algn="ctr"/>
            <a:r>
              <a:rPr lang="en-US" dirty="0" smtClean="0">
                <a:latin typeface="Perpetua" pitchFamily="18" charset="0"/>
              </a:rPr>
              <a:t>Real-time WEB</a:t>
            </a:r>
          </a:p>
          <a:p>
            <a:pPr algn="ctr"/>
            <a:r>
              <a:rPr lang="en-US" dirty="0" smtClean="0">
                <a:latin typeface="Perpetua" pitchFamily="18" charset="0"/>
              </a:rPr>
              <a:t>Provisional – Subject to Change</a:t>
            </a:r>
            <a:endParaRPr lang="en-US" dirty="0">
              <a:latin typeface="Perpetua" pitchFamily="18" charset="0"/>
            </a:endParaRPr>
          </a:p>
        </p:txBody>
      </p:sp>
      <p:sp>
        <p:nvSpPr>
          <p:cNvPr id="20" name="Flowchart: Display 19"/>
          <p:cNvSpPr/>
          <p:nvPr/>
        </p:nvSpPr>
        <p:spPr>
          <a:xfrm>
            <a:off x="3657600" y="5219700"/>
            <a:ext cx="1524000" cy="838200"/>
          </a:xfrm>
          <a:prstGeom prst="flowChartDisplay">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erpetua" pitchFamily="18" charset="0"/>
              </a:rPr>
              <a:t>WEB Server</a:t>
            </a:r>
            <a:endParaRPr lang="en-US" dirty="0">
              <a:latin typeface="Perpetua" pitchFamily="18" charset="0"/>
            </a:endParaRPr>
          </a:p>
        </p:txBody>
      </p:sp>
      <p:sp>
        <p:nvSpPr>
          <p:cNvPr id="21" name="Flowchart: Direct Access Storage 20"/>
          <p:cNvSpPr/>
          <p:nvPr/>
        </p:nvSpPr>
        <p:spPr>
          <a:xfrm>
            <a:off x="6477000" y="5943600"/>
            <a:ext cx="2057400" cy="685800"/>
          </a:xfrm>
          <a:prstGeom prst="flowChartMagneticDrum">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erpetua" pitchFamily="18" charset="0"/>
              </a:rPr>
              <a:t>Archive Storage</a:t>
            </a:r>
            <a:endParaRPr lang="en-US" dirty="0">
              <a:latin typeface="Perpetua" pitchFamily="18" charset="0"/>
            </a:endParaRPr>
          </a:p>
        </p:txBody>
      </p:sp>
      <p:sp>
        <p:nvSpPr>
          <p:cNvPr id="22" name="Flowchart: Direct Access Storage 21"/>
          <p:cNvSpPr/>
          <p:nvPr/>
        </p:nvSpPr>
        <p:spPr>
          <a:xfrm>
            <a:off x="228600" y="5943600"/>
            <a:ext cx="2057400" cy="685800"/>
          </a:xfrm>
          <a:prstGeom prst="flowChartMagneticDrum">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Perpetua" pitchFamily="18" charset="0"/>
              </a:rPr>
              <a:t>Forecast Storage</a:t>
            </a:r>
            <a:endParaRPr lang="en-US" dirty="0">
              <a:latin typeface="Perpetua" pitchFamily="18" charset="0"/>
            </a:endParaRPr>
          </a:p>
        </p:txBody>
      </p:sp>
      <p:cxnSp>
        <p:nvCxnSpPr>
          <p:cNvPr id="24" name="Straight Connector 23"/>
          <p:cNvCxnSpPr>
            <a:stCxn id="18" idx="2"/>
            <a:endCxn id="8" idx="0"/>
          </p:cNvCxnSpPr>
          <p:nvPr/>
        </p:nvCxnSpPr>
        <p:spPr>
          <a:xfrm>
            <a:off x="1257300" y="4151531"/>
            <a:ext cx="0" cy="268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8" idx="2"/>
            <a:endCxn id="9" idx="0"/>
          </p:cNvCxnSpPr>
          <p:nvPr/>
        </p:nvCxnSpPr>
        <p:spPr>
          <a:xfrm>
            <a:off x="1257300" y="48768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9" idx="2"/>
            <a:endCxn id="22" idx="0"/>
          </p:cNvCxnSpPr>
          <p:nvPr/>
        </p:nvCxnSpPr>
        <p:spPr>
          <a:xfrm>
            <a:off x="1257300" y="56388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7" idx="2"/>
            <a:endCxn id="11" idx="0"/>
          </p:cNvCxnSpPr>
          <p:nvPr/>
        </p:nvCxnSpPr>
        <p:spPr>
          <a:xfrm>
            <a:off x="7505700" y="3886200"/>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1" idx="2"/>
            <a:endCxn id="12" idx="0"/>
          </p:cNvCxnSpPr>
          <p:nvPr/>
        </p:nvCxnSpPr>
        <p:spPr>
          <a:xfrm>
            <a:off x="7505700" y="4800600"/>
            <a:ext cx="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2" idx="2"/>
            <a:endCxn id="21" idx="0"/>
          </p:cNvCxnSpPr>
          <p:nvPr/>
        </p:nvCxnSpPr>
        <p:spPr>
          <a:xfrm>
            <a:off x="7505700" y="5638800"/>
            <a:ext cx="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 idx="2"/>
            <a:endCxn id="10" idx="0"/>
          </p:cNvCxnSpPr>
          <p:nvPr/>
        </p:nvCxnSpPr>
        <p:spPr>
          <a:xfrm>
            <a:off x="4381500" y="2118360"/>
            <a:ext cx="0" cy="32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19" idx="2"/>
            <a:endCxn id="20" idx="0"/>
          </p:cNvCxnSpPr>
          <p:nvPr/>
        </p:nvCxnSpPr>
        <p:spPr>
          <a:xfrm>
            <a:off x="4415836" y="4837331"/>
            <a:ext cx="3764" cy="382369"/>
          </a:xfrm>
          <a:prstGeom prst="line">
            <a:avLst/>
          </a:prstGeom>
        </p:spPr>
        <p:style>
          <a:lnRef idx="1">
            <a:schemeClr val="accent1"/>
          </a:lnRef>
          <a:fillRef idx="0">
            <a:schemeClr val="accent1"/>
          </a:fillRef>
          <a:effectRef idx="0">
            <a:schemeClr val="accent1"/>
          </a:effectRef>
          <a:fontRef idx="minor">
            <a:schemeClr val="tx1"/>
          </a:fontRef>
        </p:style>
      </p:cxnSp>
      <p:sp>
        <p:nvSpPr>
          <p:cNvPr id="52" name="Down Arrow 51"/>
          <p:cNvSpPr/>
          <p:nvPr/>
        </p:nvSpPr>
        <p:spPr>
          <a:xfrm>
            <a:off x="4038600" y="3276600"/>
            <a:ext cx="685800" cy="7620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Perpetua" pitchFamily="18" charset="0"/>
            </a:endParaRPr>
          </a:p>
        </p:txBody>
      </p:sp>
      <p:sp>
        <p:nvSpPr>
          <p:cNvPr id="53" name="Down Arrow 52"/>
          <p:cNvSpPr/>
          <p:nvPr/>
        </p:nvSpPr>
        <p:spPr>
          <a:xfrm rot="3608847">
            <a:off x="2127769" y="2637149"/>
            <a:ext cx="685800" cy="7620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Perpetua" pitchFamily="18" charset="0"/>
            </a:endParaRPr>
          </a:p>
        </p:txBody>
      </p:sp>
      <p:sp>
        <p:nvSpPr>
          <p:cNvPr id="54" name="Down Arrow 53"/>
          <p:cNvSpPr/>
          <p:nvPr/>
        </p:nvSpPr>
        <p:spPr>
          <a:xfrm rot="18835518">
            <a:off x="6189190" y="2721080"/>
            <a:ext cx="685800" cy="76200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Perpetua" pitchFamily="18" charset="0"/>
            </a:endParaRPr>
          </a:p>
        </p:txBody>
      </p:sp>
      <p:sp>
        <p:nvSpPr>
          <p:cNvPr id="55" name="Oval 54"/>
          <p:cNvSpPr/>
          <p:nvPr/>
        </p:nvSpPr>
        <p:spPr>
          <a:xfrm>
            <a:off x="5867400" y="3200400"/>
            <a:ext cx="3276600" cy="10369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erpetua" pitchFamily="18" charset="0"/>
            </a:endParaRPr>
          </a:p>
        </p:txBody>
      </p:sp>
      <p:sp>
        <p:nvSpPr>
          <p:cNvPr id="58" name="Cloud Callout 57"/>
          <p:cNvSpPr/>
          <p:nvPr/>
        </p:nvSpPr>
        <p:spPr>
          <a:xfrm>
            <a:off x="7505700" y="2194560"/>
            <a:ext cx="1198090" cy="777240"/>
          </a:xfrm>
          <a:prstGeom prst="cloudCallou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erpetua" pitchFamily="18" charset="0"/>
            </a:endParaRPr>
          </a:p>
        </p:txBody>
      </p:sp>
      <p:sp>
        <p:nvSpPr>
          <p:cNvPr id="59" name="TextBox 58"/>
          <p:cNvSpPr txBox="1"/>
          <p:nvPr/>
        </p:nvSpPr>
        <p:spPr>
          <a:xfrm>
            <a:off x="7772400" y="2438400"/>
            <a:ext cx="598241" cy="369332"/>
          </a:xfrm>
          <a:prstGeom prst="rect">
            <a:avLst/>
          </a:prstGeom>
          <a:noFill/>
        </p:spPr>
        <p:txBody>
          <a:bodyPr wrap="none" rtlCol="0">
            <a:spAutoFit/>
          </a:bodyPr>
          <a:lstStyle/>
          <a:p>
            <a:r>
              <a:rPr lang="en-US" dirty="0" smtClean="0">
                <a:latin typeface="Perpetua" pitchFamily="18" charset="0"/>
              </a:rPr>
              <a:t>Field</a:t>
            </a:r>
            <a:endParaRPr lang="en-US" dirty="0">
              <a:latin typeface="Perpetua"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30163329"/>
      </p:ext>
    </p:extLst>
  </p:cSld>
  <p:clrMapOvr>
    <a:masterClrMapping/>
  </p:clrMapOvr>
  <mc:AlternateContent xmlns:mc="http://schemas.openxmlformats.org/markup-compatibility/2006" xmlns:p14="http://schemas.microsoft.com/office/powerpoint/2010/main">
    <mc:Choice Requires="p14">
      <p:transition spd="slow" p14:dur="2000" advTm="115740"/>
    </mc:Choice>
    <mc:Fallback xmlns="">
      <p:transition spd="slow" advTm="115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repeatCount="indefinite"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500"/>
                                        <p:tgtEl>
                                          <p:spTgt spid="5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repeatCount="indefinite" fill="hold" grpId="0" nodeType="click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fade">
                                      <p:cBhvr>
                                        <p:cTn id="89" dur="500"/>
                                        <p:tgtEl>
                                          <p:spTgt spid="1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500"/>
                                        <p:tgtEl>
                                          <p:spTgt spid="4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fade">
                                      <p:cBhvr>
                                        <p:cTn id="105" dur="500"/>
                                        <p:tgtEl>
                                          <p:spTgt spid="5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9"/>
                                        </p:tgtEl>
                                        <p:attrNameLst>
                                          <p:attrName>style.visibility</p:attrName>
                                        </p:attrNameLst>
                                      </p:cBhvr>
                                      <p:to>
                                        <p:strVal val="visible"/>
                                      </p:to>
                                    </p:set>
                                    <p:animEffect transition="in" filter="fade">
                                      <p:cBhvr>
                                        <p:cTn id="10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9" fill="hold" display="0">
                  <p:stCondLst>
                    <p:cond delay="indefinite"/>
                  </p:stCondLst>
                  <p:endCondLst>
                    <p:cond evt="onStopAudio" delay="0">
                      <p:tgtEl>
                        <p:sldTgt/>
                      </p:tgtEl>
                    </p:cond>
                  </p:endCondLst>
                </p:cTn>
                <p:tgtEl>
                  <p:spTgt spid="3"/>
                </p:tgtEl>
              </p:cMediaNode>
            </p:audio>
          </p:childTnLst>
        </p:cTn>
      </p:par>
    </p:tnLst>
    <p:bldLst>
      <p:bldP spid="4" grpId="0" animBg="1"/>
      <p:bldP spid="8" grpId="0" animBg="1"/>
      <p:bldP spid="9" grpId="0" animBg="1"/>
      <p:bldP spid="10" grpId="0" animBg="1"/>
      <p:bldP spid="11" grpId="0" animBg="1"/>
      <p:bldP spid="12" grpId="0" animBg="1"/>
      <p:bldP spid="17" grpId="0" animBg="1"/>
      <p:bldP spid="18" grpId="0" animBg="1"/>
      <p:bldP spid="19" grpId="0" animBg="1"/>
      <p:bldP spid="20" grpId="0" animBg="1"/>
      <p:bldP spid="21" grpId="0" animBg="1"/>
      <p:bldP spid="22" grpId="0" animBg="1"/>
      <p:bldP spid="52" grpId="0" animBg="1"/>
      <p:bldP spid="53" grpId="0" animBg="1"/>
      <p:bldP spid="54" grpId="0" animBg="1"/>
      <p:bldP spid="55" grpId="0" animBg="1"/>
      <p:bldP spid="58" grpId="0" animBg="1"/>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0"/>
            <a:ext cx="7772400" cy="1143000"/>
          </a:xfrm>
          <a:noFill/>
        </p:spPr>
        <p:txBody>
          <a:bodyPr>
            <a:normAutofit fontScale="90000"/>
          </a:bodyPr>
          <a:lstStyle/>
          <a:p>
            <a:r>
              <a:rPr lang="en-US" dirty="0"/>
              <a:t>Software Components and Principles of a HIS Data Management System</a:t>
            </a:r>
          </a:p>
        </p:txBody>
      </p:sp>
      <p:sp>
        <p:nvSpPr>
          <p:cNvPr id="4" name="Content Placeholder 3"/>
          <p:cNvSpPr>
            <a:spLocks noGrp="1"/>
          </p:cNvSpPr>
          <p:nvPr>
            <p:ph idx="1"/>
          </p:nvPr>
        </p:nvSpPr>
        <p:spPr>
          <a:xfrm>
            <a:off x="457200" y="2133600"/>
            <a:ext cx="8229600" cy="4724400"/>
          </a:xfrm>
        </p:spPr>
        <p:txBody>
          <a:bodyPr>
            <a:normAutofit/>
          </a:bodyPr>
          <a:lstStyle/>
          <a:p>
            <a:r>
              <a:rPr lang="en-US" dirty="0" smtClean="0"/>
              <a:t>Data Collection Module</a:t>
            </a:r>
          </a:p>
          <a:p>
            <a:r>
              <a:rPr lang="en-US" dirty="0" smtClean="0"/>
              <a:t>Data Base Module</a:t>
            </a:r>
          </a:p>
          <a:p>
            <a:r>
              <a:rPr lang="en-US" dirty="0" smtClean="0"/>
              <a:t>Quality Control Software (Time Series Software)</a:t>
            </a:r>
          </a:p>
          <a:p>
            <a:r>
              <a:rPr lang="en-US" dirty="0" smtClean="0"/>
              <a:t>Maintenance Management Module</a:t>
            </a:r>
          </a:p>
          <a:p>
            <a:r>
              <a:rPr lang="en-US" dirty="0" smtClean="0"/>
              <a:t>Data Analysis Software: Alarms</a:t>
            </a:r>
          </a:p>
          <a:p>
            <a:r>
              <a:rPr lang="en-US" dirty="0" smtClean="0"/>
              <a:t>Data Visualization Module</a:t>
            </a:r>
          </a:p>
          <a:p>
            <a:r>
              <a:rPr lang="en-US" dirty="0" smtClean="0"/>
              <a:t>Data Dissemination Module</a:t>
            </a:r>
          </a:p>
          <a:p>
            <a:r>
              <a:rPr lang="en-US" dirty="0" smtClean="0"/>
              <a:t>Ancillary Software Modules</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648422"/>
      </p:ext>
    </p:extLst>
  </p:cSld>
  <p:clrMapOvr>
    <a:masterClrMapping/>
  </p:clrMapOvr>
  <mc:AlternateContent xmlns:mc="http://schemas.openxmlformats.org/markup-compatibility/2006" xmlns:p14="http://schemas.microsoft.com/office/powerpoint/2010/main">
    <mc:Choice Requires="p14">
      <p:transition spd="slow" p14:dur="2000" advTm="87869"/>
    </mc:Choice>
    <mc:Fallback xmlns="">
      <p:transition spd="slow" advTm="87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rgbClr val="777777"/>
                                      </p:to>
                                    </p:animClr>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rgbClr val="777777"/>
                                      </p:to>
                                    </p:animClr>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rgbClr val="777777"/>
                                      </p:to>
                                    </p:animClr>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rgbClr val="777777"/>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rgbClr val="777777"/>
                                      </p:to>
                                    </p:animClr>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subTnLst>
                                    <p:animClr clrSpc="rgb" dir="cw">
                                      <p:cBhvr override="childStyle">
                                        <p:cTn dur="1" fill="hold" display="0" masterRel="nextClick" afterEffect="1"/>
                                        <p:tgtEl>
                                          <p:spTgt spid="4">
                                            <p:txEl>
                                              <p:pRg st="5" end="5"/>
                                            </p:txEl>
                                          </p:spTgt>
                                        </p:tgtEl>
                                        <p:attrNameLst>
                                          <p:attrName>ppt_c</p:attrName>
                                        </p:attrNameLst>
                                      </p:cBhvr>
                                      <p:to>
                                        <a:srgbClr val="777777"/>
                                      </p:to>
                                    </p:animClr>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Effect transition="in" filter="fade">
                                      <p:cBhvr>
                                        <p:cTn id="41" dur="500"/>
                                        <p:tgtEl>
                                          <p:spTgt spid="4">
                                            <p:txEl>
                                              <p:pRg st="6" end="6"/>
                                            </p:txEl>
                                          </p:spTgt>
                                        </p:tgtEl>
                                      </p:cBhvr>
                                    </p:animEffect>
                                  </p:childTnLst>
                                  <p:subTnLst>
                                    <p:animClr clrSpc="rgb" dir="cw">
                                      <p:cBhvr override="childStyle">
                                        <p:cTn dur="1" fill="hold" display="0" masterRel="nextClick" afterEffect="1"/>
                                        <p:tgtEl>
                                          <p:spTgt spid="4">
                                            <p:txEl>
                                              <p:pRg st="6" end="6"/>
                                            </p:txEl>
                                          </p:spTgt>
                                        </p:tgtEl>
                                        <p:attrNameLst>
                                          <p:attrName>ppt_c</p:attrName>
                                        </p:attrNameLst>
                                      </p:cBhvr>
                                      <p:to>
                                        <a:srgbClr val="777777"/>
                                      </p:to>
                                    </p:animClr>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7" end="7"/>
                                            </p:txEl>
                                          </p:spTgt>
                                        </p:tgtEl>
                                        <p:attrNameLst>
                                          <p:attrName>style.visibility</p:attrName>
                                        </p:attrNameLst>
                                      </p:cBhvr>
                                      <p:to>
                                        <p:strVal val="visible"/>
                                      </p:to>
                                    </p:set>
                                    <p:animEffect transition="in" filter="fade">
                                      <p:cBhvr>
                                        <p:cTn id="46" dur="500"/>
                                        <p:tgtEl>
                                          <p:spTgt spid="4">
                                            <p:txEl>
                                              <p:pRg st="7" end="7"/>
                                            </p:txEl>
                                          </p:spTgt>
                                        </p:tgtEl>
                                      </p:cBhvr>
                                    </p:animEffect>
                                  </p:childTnLst>
                                  <p:subTnLst>
                                    <p:animClr clrSpc="rgb" dir="cw">
                                      <p:cBhvr override="childStyle">
                                        <p:cTn dur="1" fill="hold" display="0" masterRel="nextClick" afterEffect="1"/>
                                        <p:tgtEl>
                                          <p:spTgt spid="4">
                                            <p:txEl>
                                              <p:pRg st="7" end="7"/>
                                            </p:txEl>
                                          </p:spTgt>
                                        </p:tgtEl>
                                        <p:attrNameLst>
                                          <p:attrName>ppt_c</p:attrName>
                                        </p:attrNameLst>
                                      </p:cBhvr>
                                      <p:to>
                                        <a:srgbClr val="777777"/>
                                      </p:to>
                                    </p:animClr>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3600" dirty="0" smtClean="0"/>
              <a:t>Data Collection Module</a:t>
            </a:r>
            <a:endParaRPr lang="en-US" sz="3600" dirty="0"/>
          </a:p>
        </p:txBody>
      </p:sp>
      <p:sp>
        <p:nvSpPr>
          <p:cNvPr id="3" name="Content Placeholder 2"/>
          <p:cNvSpPr>
            <a:spLocks noGrp="1"/>
          </p:cNvSpPr>
          <p:nvPr>
            <p:ph idx="1"/>
          </p:nvPr>
        </p:nvSpPr>
        <p:spPr/>
        <p:txBody>
          <a:bodyPr/>
          <a:lstStyle/>
          <a:p>
            <a:r>
              <a:rPr lang="en-US" dirty="0" smtClean="0"/>
              <a:t>Configure station meta information for the collection and proper processing of data</a:t>
            </a:r>
          </a:p>
          <a:p>
            <a:r>
              <a:rPr lang="en-US" dirty="0" smtClean="0"/>
              <a:t>Collects raw data as sent from the field</a:t>
            </a:r>
          </a:p>
          <a:p>
            <a:r>
              <a:rPr lang="en-US" dirty="0" smtClean="0"/>
              <a:t>Process raw data and make suitable conversions and transformation</a:t>
            </a:r>
          </a:p>
          <a:p>
            <a:r>
              <a:rPr lang="en-US" dirty="0" smtClean="0"/>
              <a:t>Cursory quality control check</a:t>
            </a:r>
          </a:p>
          <a:p>
            <a:r>
              <a:rPr lang="en-US" dirty="0" smtClean="0"/>
              <a:t>Send data to “raw” data base</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77550386"/>
      </p:ext>
    </p:extLst>
  </p:cSld>
  <p:clrMapOvr>
    <a:masterClrMapping/>
  </p:clrMapOvr>
  <mc:AlternateContent xmlns:mc="http://schemas.openxmlformats.org/markup-compatibility/2006" xmlns:p14="http://schemas.microsoft.com/office/powerpoint/2010/main">
    <mc:Choice Requires="p14">
      <p:transition spd="slow" p14:dur="2000" advTm="56412"/>
    </mc:Choice>
    <mc:Fallback xmlns="">
      <p:transition spd="slow" advTm="56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sz="3600" dirty="0" smtClean="0"/>
              <a:t>Data Base Module</a:t>
            </a:r>
            <a:endParaRPr lang="en-US" sz="3600" dirty="0"/>
          </a:p>
        </p:txBody>
      </p:sp>
      <p:sp>
        <p:nvSpPr>
          <p:cNvPr id="3" name="Content Placeholder 2"/>
          <p:cNvSpPr>
            <a:spLocks noGrp="1"/>
          </p:cNvSpPr>
          <p:nvPr>
            <p:ph idx="1"/>
          </p:nvPr>
        </p:nvSpPr>
        <p:spPr/>
        <p:txBody>
          <a:bodyPr/>
          <a:lstStyle/>
          <a:p>
            <a:r>
              <a:rPr lang="en-US" dirty="0" smtClean="0"/>
              <a:t>Stores all data</a:t>
            </a:r>
          </a:p>
          <a:p>
            <a:pPr lvl="1"/>
            <a:r>
              <a:rPr lang="en-US" dirty="0" smtClean="0"/>
              <a:t>Raw data</a:t>
            </a:r>
          </a:p>
          <a:p>
            <a:pPr lvl="1"/>
            <a:r>
              <a:rPr lang="en-US" dirty="0" smtClean="0"/>
              <a:t>Corrected data</a:t>
            </a:r>
          </a:p>
          <a:p>
            <a:r>
              <a:rPr lang="en-US" dirty="0" smtClean="0"/>
              <a:t>Interacts with other programs</a:t>
            </a:r>
          </a:p>
          <a:p>
            <a:pPr lvl="1"/>
            <a:r>
              <a:rPr lang="en-US" dirty="0" smtClean="0"/>
              <a:t>Quality Control Software</a:t>
            </a:r>
          </a:p>
          <a:p>
            <a:pPr lvl="1"/>
            <a:r>
              <a:rPr lang="en-US" dirty="0" smtClean="0"/>
              <a:t>Data Analysis/DSS</a:t>
            </a:r>
          </a:p>
          <a:p>
            <a:pPr lvl="1"/>
            <a:r>
              <a:rPr lang="en-US" dirty="0" smtClean="0"/>
              <a:t>Data Visualization</a:t>
            </a:r>
          </a:p>
          <a:p>
            <a:pPr lvl="1"/>
            <a:r>
              <a:rPr lang="en-US" dirty="0" smtClean="0"/>
              <a:t>Data Dissemination</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46464956"/>
      </p:ext>
    </p:extLst>
  </p:cSld>
  <p:clrMapOvr>
    <a:masterClrMapping/>
  </p:clrMapOvr>
  <mc:AlternateContent xmlns:mc="http://schemas.openxmlformats.org/markup-compatibility/2006" xmlns:p14="http://schemas.microsoft.com/office/powerpoint/2010/main">
    <mc:Choice Requires="p14">
      <p:transition spd="slow" p14:dur="2000" advTm="46266"/>
    </mc:Choice>
    <mc:Fallback xmlns="">
      <p:transition spd="slow" advTm="46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smtClean="0"/>
              <a:t>Quality Control Module</a:t>
            </a:r>
            <a:endParaRPr lang="en-US" dirty="0"/>
          </a:p>
        </p:txBody>
      </p:sp>
      <p:sp>
        <p:nvSpPr>
          <p:cNvPr id="3" name="Content Placeholder 2"/>
          <p:cNvSpPr>
            <a:spLocks noGrp="1"/>
          </p:cNvSpPr>
          <p:nvPr>
            <p:ph idx="1"/>
          </p:nvPr>
        </p:nvSpPr>
        <p:spPr/>
        <p:txBody>
          <a:bodyPr/>
          <a:lstStyle/>
          <a:p>
            <a:r>
              <a:rPr lang="en-US" dirty="0" smtClean="0"/>
              <a:t>Make corrections to data</a:t>
            </a:r>
          </a:p>
          <a:p>
            <a:pPr lvl="1"/>
            <a:r>
              <a:rPr lang="en-US" dirty="0" smtClean="0"/>
              <a:t>Stage shifts determined from successive stream gauging measurements</a:t>
            </a:r>
          </a:p>
          <a:p>
            <a:pPr lvl="1"/>
            <a:r>
              <a:rPr lang="en-US" dirty="0" smtClean="0"/>
              <a:t>Corrections due to new calibration or new equipment installation</a:t>
            </a:r>
          </a:p>
          <a:p>
            <a:pPr lvl="1"/>
            <a:r>
              <a:rPr lang="en-US" dirty="0" smtClean="0"/>
              <a:t>Periods where stations were out for maintenance</a:t>
            </a:r>
          </a:p>
          <a:p>
            <a:pPr lvl="2"/>
            <a:r>
              <a:rPr lang="en-US" dirty="0" smtClean="0"/>
              <a:t>Periods indicated with flags</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08467537"/>
      </p:ext>
    </p:extLst>
  </p:cSld>
  <p:clrMapOvr>
    <a:masterClrMapping/>
  </p:clrMapOvr>
  <mc:AlternateContent xmlns:mc="http://schemas.openxmlformats.org/markup-compatibility/2006" xmlns:p14="http://schemas.microsoft.com/office/powerpoint/2010/main">
    <mc:Choice Requires="p14">
      <p:transition spd="slow" p14:dur="2000" advTm="50854"/>
    </mc:Choice>
    <mc:Fallback xmlns="">
      <p:transition spd="slow" advTm="50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9.4|4.5|6.1|9.9|7.4|8.5|18.2|6.9|8.9"/>
</p:tagLst>
</file>

<file path=ppt/tags/tag10.xml><?xml version="1.0" encoding="utf-8"?>
<p:tagLst xmlns:a="http://schemas.openxmlformats.org/drawingml/2006/main" xmlns:r="http://schemas.openxmlformats.org/officeDocument/2006/relationships" xmlns:p="http://schemas.openxmlformats.org/presentationml/2006/main">
  <p:tag name="TIMING" val="|16|3.7|5.1|14.6|3.6|3.7|7.2|3.1|3.9|9.7|8.1"/>
</p:tagLst>
</file>

<file path=ppt/tags/tag11.xml><?xml version="1.0" encoding="utf-8"?>
<p:tagLst xmlns:a="http://schemas.openxmlformats.org/drawingml/2006/main" xmlns:r="http://schemas.openxmlformats.org/officeDocument/2006/relationships" xmlns:p="http://schemas.openxmlformats.org/presentationml/2006/main">
  <p:tag name="TIMING" val="|5.7|15.1|11.1|7.2|6|8.2|6.7|7.2"/>
</p:tagLst>
</file>

<file path=ppt/tags/tag12.xml><?xml version="1.0" encoding="utf-8"?>
<p:tagLst xmlns:a="http://schemas.openxmlformats.org/drawingml/2006/main" xmlns:r="http://schemas.openxmlformats.org/officeDocument/2006/relationships" xmlns:p="http://schemas.openxmlformats.org/presentationml/2006/main">
  <p:tag name="TIMING" val="|7|20.2|8.8|6.8|7.3|7"/>
</p:tagLst>
</file>

<file path=ppt/tags/tag13.xml><?xml version="1.0" encoding="utf-8"?>
<p:tagLst xmlns:a="http://schemas.openxmlformats.org/drawingml/2006/main" xmlns:r="http://schemas.openxmlformats.org/officeDocument/2006/relationships" xmlns:p="http://schemas.openxmlformats.org/presentationml/2006/main">
  <p:tag name="TIMING" val="|5|24.2|10.4|5.2|8.2|7.8|11.3"/>
</p:tagLst>
</file>

<file path=ppt/tags/tag14.xml><?xml version="1.0" encoding="utf-8"?>
<p:tagLst xmlns:a="http://schemas.openxmlformats.org/drawingml/2006/main" xmlns:r="http://schemas.openxmlformats.org/officeDocument/2006/relationships" xmlns:p="http://schemas.openxmlformats.org/presentationml/2006/main">
  <p:tag name="TIMING" val="|9.5|6.1|6.6|13.1|2.4|3.6|5|1|13.8"/>
</p:tagLst>
</file>

<file path=ppt/tags/tag15.xml><?xml version="1.0" encoding="utf-8"?>
<p:tagLst xmlns:a="http://schemas.openxmlformats.org/drawingml/2006/main" xmlns:r="http://schemas.openxmlformats.org/officeDocument/2006/relationships" xmlns:p="http://schemas.openxmlformats.org/presentationml/2006/main">
  <p:tag name="TIMING" val="|28.9|6.9|3.8|7.3|7.1|17.2|6.4|5.9|5.4"/>
</p:tagLst>
</file>

<file path=ppt/tags/tag16.xml><?xml version="1.0" encoding="utf-8"?>
<p:tagLst xmlns:a="http://schemas.openxmlformats.org/drawingml/2006/main" xmlns:r="http://schemas.openxmlformats.org/officeDocument/2006/relationships" xmlns:p="http://schemas.openxmlformats.org/presentationml/2006/main">
  <p:tag name="TIMING" val="|13|7.1|8.8"/>
</p:tagLst>
</file>

<file path=ppt/tags/tag17.xml><?xml version="1.0" encoding="utf-8"?>
<p:tagLst xmlns:a="http://schemas.openxmlformats.org/drawingml/2006/main" xmlns:r="http://schemas.openxmlformats.org/officeDocument/2006/relationships" xmlns:p="http://schemas.openxmlformats.org/presentationml/2006/main">
  <p:tag name="TIMING" val="|25.3|3.5|3.2|3.4|5.3|6.6"/>
</p:tagLst>
</file>

<file path=ppt/tags/tag18.xml><?xml version="1.0" encoding="utf-8"?>
<p:tagLst xmlns:a="http://schemas.openxmlformats.org/drawingml/2006/main" xmlns:r="http://schemas.openxmlformats.org/officeDocument/2006/relationships" xmlns:p="http://schemas.openxmlformats.org/presentationml/2006/main">
  <p:tag name="TIMING" val="|14.6|9|15.3"/>
</p:tagLst>
</file>

<file path=ppt/tags/tag19.xml><?xml version="1.0" encoding="utf-8"?>
<p:tagLst xmlns:a="http://schemas.openxmlformats.org/drawingml/2006/main" xmlns:r="http://schemas.openxmlformats.org/officeDocument/2006/relationships" xmlns:p="http://schemas.openxmlformats.org/presentationml/2006/main">
  <p:tag name="TIMING" val="|13.6|7.3|2.6|2.4|5.5|4.1|7.5|3.9|3.4|2.9|4.5"/>
</p:tagLst>
</file>

<file path=ppt/tags/tag2.xml><?xml version="1.0" encoding="utf-8"?>
<p:tagLst xmlns:a="http://schemas.openxmlformats.org/drawingml/2006/main" xmlns:r="http://schemas.openxmlformats.org/officeDocument/2006/relationships" xmlns:p="http://schemas.openxmlformats.org/presentationml/2006/main">
  <p:tag name="TIMING" val="|7.9|8.2|3.2"/>
</p:tagLst>
</file>

<file path=ppt/tags/tag20.xml><?xml version="1.0" encoding="utf-8"?>
<p:tagLst xmlns:a="http://schemas.openxmlformats.org/drawingml/2006/main" xmlns:r="http://schemas.openxmlformats.org/officeDocument/2006/relationships" xmlns:p="http://schemas.openxmlformats.org/presentationml/2006/main">
  <p:tag name="TIMING" val="|31.4|34.7|22.2"/>
</p:tagLst>
</file>

<file path=ppt/tags/tag21.xml><?xml version="1.0" encoding="utf-8"?>
<p:tagLst xmlns:a="http://schemas.openxmlformats.org/drawingml/2006/main" xmlns:r="http://schemas.openxmlformats.org/officeDocument/2006/relationships" xmlns:p="http://schemas.openxmlformats.org/presentationml/2006/main">
  <p:tag name="TIMING" val="|8.1|26|6.1|7|4.4|9.2"/>
</p:tagLst>
</file>

<file path=ppt/tags/tag22.xml><?xml version="1.0" encoding="utf-8"?>
<p:tagLst xmlns:a="http://schemas.openxmlformats.org/drawingml/2006/main" xmlns:r="http://schemas.openxmlformats.org/officeDocument/2006/relationships" xmlns:p="http://schemas.openxmlformats.org/presentationml/2006/main">
  <p:tag name="TIMING" val="|15.2|5.9|30.6"/>
</p:tagLst>
</file>

<file path=ppt/tags/tag23.xml><?xml version="1.0" encoding="utf-8"?>
<p:tagLst xmlns:a="http://schemas.openxmlformats.org/drawingml/2006/main" xmlns:r="http://schemas.openxmlformats.org/officeDocument/2006/relationships" xmlns:p="http://schemas.openxmlformats.org/presentationml/2006/main">
  <p:tag name="TIMING" val="|5.6|8.4|7|5.5|7.4|16.6|7.2|12.3"/>
</p:tagLst>
</file>

<file path=ppt/tags/tag24.xml><?xml version="1.0" encoding="utf-8"?>
<p:tagLst xmlns:a="http://schemas.openxmlformats.org/drawingml/2006/main" xmlns:r="http://schemas.openxmlformats.org/officeDocument/2006/relationships" xmlns:p="http://schemas.openxmlformats.org/presentationml/2006/main">
  <p:tag name="TIMING" val="|16.3|11.8|14.6|4.1|4.2|12.4"/>
</p:tagLst>
</file>

<file path=ppt/tags/tag25.xml><?xml version="1.0" encoding="utf-8"?>
<p:tagLst xmlns:a="http://schemas.openxmlformats.org/drawingml/2006/main" xmlns:r="http://schemas.openxmlformats.org/officeDocument/2006/relationships" xmlns:p="http://schemas.openxmlformats.org/presentationml/2006/main">
  <p:tag name="TIMING" val="|36.1|6.6|7.8|9.3"/>
</p:tagLst>
</file>

<file path=ppt/tags/tag26.xml><?xml version="1.0" encoding="utf-8"?>
<p:tagLst xmlns:a="http://schemas.openxmlformats.org/drawingml/2006/main" xmlns:r="http://schemas.openxmlformats.org/officeDocument/2006/relationships" xmlns:p="http://schemas.openxmlformats.org/presentationml/2006/main">
  <p:tag name="TIMING" val="|13.8|3.3|5|4.9|7.6|12.3|9.4|13.9|8.7"/>
</p:tagLst>
</file>

<file path=ppt/tags/tag27.xml><?xml version="1.0" encoding="utf-8"?>
<p:tagLst xmlns:a="http://schemas.openxmlformats.org/drawingml/2006/main" xmlns:r="http://schemas.openxmlformats.org/officeDocument/2006/relationships" xmlns:p="http://schemas.openxmlformats.org/presentationml/2006/main">
  <p:tag name="TIMING" val="|19.4|6.6|3.4|4.3|6.7|7|14.9|10.1|6.2|18.1"/>
</p:tagLst>
</file>

<file path=ppt/tags/tag28.xml><?xml version="1.0" encoding="utf-8"?>
<p:tagLst xmlns:a="http://schemas.openxmlformats.org/drawingml/2006/main" xmlns:r="http://schemas.openxmlformats.org/officeDocument/2006/relationships" xmlns:p="http://schemas.openxmlformats.org/presentationml/2006/main">
  <p:tag name="TIMING" val="|9.5|5.4|4.8|7|5.5|8.8|22|21.3|13.1|7"/>
</p:tagLst>
</file>

<file path=ppt/tags/tag29.xml><?xml version="1.0" encoding="utf-8"?>
<p:tagLst xmlns:a="http://schemas.openxmlformats.org/drawingml/2006/main" xmlns:r="http://schemas.openxmlformats.org/officeDocument/2006/relationships" xmlns:p="http://schemas.openxmlformats.org/presentationml/2006/main">
  <p:tag name="TIMING" val="|11.9|3.5|3.2|3.3|3.6|6.7|21.2|5.1|5.4|13.1"/>
</p:tagLst>
</file>

<file path=ppt/tags/tag3.xml><?xml version="1.0" encoding="utf-8"?>
<p:tagLst xmlns:a="http://schemas.openxmlformats.org/drawingml/2006/main" xmlns:r="http://schemas.openxmlformats.org/officeDocument/2006/relationships" xmlns:p="http://schemas.openxmlformats.org/presentationml/2006/main">
  <p:tag name="TIMING" val="|17.4|5.7|5.3|13.5|8.3|4.7|5.3|6.3|12.9|4.3|5.3|6.4"/>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TIMING" val="|13.1|7.1|4.9|9.2|11.6|9.3|8.3|13.4"/>
</p:tagLst>
</file>

<file path=ppt/tags/tag5.xml><?xml version="1.0" encoding="utf-8"?>
<p:tagLst xmlns:a="http://schemas.openxmlformats.org/drawingml/2006/main" xmlns:r="http://schemas.openxmlformats.org/officeDocument/2006/relationships" xmlns:p="http://schemas.openxmlformats.org/presentationml/2006/main">
  <p:tag name="TIMING" val="|8.2|6.6|7.3|8.3|11.5"/>
</p:tagLst>
</file>

<file path=ppt/tags/tag6.xml><?xml version="1.0" encoding="utf-8"?>
<p:tagLst xmlns:a="http://schemas.openxmlformats.org/drawingml/2006/main" xmlns:r="http://schemas.openxmlformats.org/officeDocument/2006/relationships" xmlns:p="http://schemas.openxmlformats.org/presentationml/2006/main">
  <p:tag name="TIMING" val="|4.6|5.5|2.6|7.6|8.4|3.4|4|4.4"/>
</p:tagLst>
</file>

<file path=ppt/tags/tag7.xml><?xml version="1.0" encoding="utf-8"?>
<p:tagLst xmlns:a="http://schemas.openxmlformats.org/drawingml/2006/main" xmlns:r="http://schemas.openxmlformats.org/officeDocument/2006/relationships" xmlns:p="http://schemas.openxmlformats.org/presentationml/2006/main">
  <p:tag name="TIMING" val="|5|6.3|6.1|6.7|7"/>
</p:tagLst>
</file>

<file path=ppt/tags/tag8.xml><?xml version="1.0" encoding="utf-8"?>
<p:tagLst xmlns:a="http://schemas.openxmlformats.org/drawingml/2006/main" xmlns:r="http://schemas.openxmlformats.org/officeDocument/2006/relationships" xmlns:p="http://schemas.openxmlformats.org/presentationml/2006/main">
  <p:tag name="TIMING" val="|31.9|3.2|2.3|3.9|3.2|3.4|3.9|19.2|2.7|3.2|53.8"/>
</p:tagLst>
</file>

<file path=ppt/tags/tag9.xml><?xml version="1.0" encoding="utf-8"?>
<p:tagLst xmlns:a="http://schemas.openxmlformats.org/drawingml/2006/main" xmlns:r="http://schemas.openxmlformats.org/officeDocument/2006/relationships" xmlns:p="http://schemas.openxmlformats.org/presentationml/2006/main">
  <p:tag name="TIMING" val="|20.1|3.3|6.8|10.9|14.1|2.6|6.3|6.6|9.3|4.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5877</TotalTime>
  <Words>6150</Words>
  <Application>Microsoft Office PowerPoint</Application>
  <PresentationFormat>On-screen Show (4:3)</PresentationFormat>
  <Paragraphs>391</Paragraphs>
  <Slides>34</Slides>
  <Notes>28</Notes>
  <HiddenSlides>0</HiddenSlides>
  <MMClips>34</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Clarity</vt:lpstr>
      <vt:lpstr>Module 2 Part 3: Current Real-time HIS Data Management Solutions</vt:lpstr>
      <vt:lpstr>Examples that refer to products are intended for illustrative purposes only, and do not imply an endorsement or recommendation of any particular product</vt:lpstr>
      <vt:lpstr>Why Data Management</vt:lpstr>
      <vt:lpstr>Data Management Topics</vt:lpstr>
      <vt:lpstr>Modernized HIS Data Flow</vt:lpstr>
      <vt:lpstr>Software Components and Principles of a HIS Data Management System</vt:lpstr>
      <vt:lpstr>Data Collection Module</vt:lpstr>
      <vt:lpstr>Data Base Module</vt:lpstr>
      <vt:lpstr>Quality Control Module</vt:lpstr>
      <vt:lpstr>Maintenance Management Module</vt:lpstr>
      <vt:lpstr>Data Analysis Module: Alarms &amp; DSS</vt:lpstr>
      <vt:lpstr>Data Visualization Module</vt:lpstr>
      <vt:lpstr>Tables and Reports</vt:lpstr>
      <vt:lpstr>Plot</vt:lpstr>
      <vt:lpstr>Map Interface</vt:lpstr>
      <vt:lpstr>Advanced Data Visualization Sites (Public)</vt:lpstr>
      <vt:lpstr>Data Exchange and Dissemination Module</vt:lpstr>
      <vt:lpstr>Data Exchange and Dissemination</vt:lpstr>
      <vt:lpstr>Ancillary Software Modules</vt:lpstr>
      <vt:lpstr>Hardware Components and Principles of a HIS Management System </vt:lpstr>
      <vt:lpstr>PowerPoint Presentation</vt:lpstr>
      <vt:lpstr>Rack Mount Computer Server(s)</vt:lpstr>
      <vt:lpstr>Computer Rack for Data Center</vt:lpstr>
      <vt:lpstr>Servers and Function</vt:lpstr>
      <vt:lpstr>Uninterruptable Power Supply</vt:lpstr>
      <vt:lpstr>Internet Service</vt:lpstr>
      <vt:lpstr>Modems, Routers and Switches/Hubs</vt:lpstr>
      <vt:lpstr>Wireless Solutions</vt:lpstr>
      <vt:lpstr>Backup Power Supply</vt:lpstr>
      <vt:lpstr>Power and Environmental Conditioning</vt:lpstr>
      <vt:lpstr>Why is it important to specify data collection computers with field equipment?</vt:lpstr>
      <vt:lpstr>What are benefits of “distributed” processing?</vt:lpstr>
      <vt:lpstr>What are Functions of a HIS  System?</vt:lpstr>
      <vt:lpstr>End of  Module 7</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 Current Real-time HIS Data Management Solutions</dc:title>
  <dc:creator>mark</dc:creator>
  <cp:lastModifiedBy>mark</cp:lastModifiedBy>
  <cp:revision>76</cp:revision>
  <dcterms:created xsi:type="dcterms:W3CDTF">2012-09-27T15:59:19Z</dcterms:created>
  <dcterms:modified xsi:type="dcterms:W3CDTF">2012-11-05T20:56:02Z</dcterms:modified>
</cp:coreProperties>
</file>